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notesMasterIdLst>
    <p:notesMasterId r:id="rId25"/>
  </p:notesMasterIdLst>
  <p:sldIdLst>
    <p:sldId id="256" r:id="rId5"/>
    <p:sldId id="288" r:id="rId6"/>
    <p:sldId id="296" r:id="rId7"/>
    <p:sldId id="295" r:id="rId8"/>
    <p:sldId id="289" r:id="rId9"/>
    <p:sldId id="293" r:id="rId10"/>
    <p:sldId id="270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1" r:id="rId19"/>
    <p:sldId id="283" r:id="rId20"/>
    <p:sldId id="282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709A8-509A-18C5-86AC-BAAF914ADB19}" v="2" dt="2020-01-16T17:45:51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5BD25-326E-4166-B888-FE31FA69DD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313057-7FDD-4585-B316-4A2812D541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They help to build a more complete picture of a disease. This can support research studies, healthcare services, and patient group projects. </a:t>
          </a:r>
        </a:p>
      </dgm:t>
    </dgm:pt>
    <dgm:pt modelId="{66B20B24-CB66-4921-B8EA-522B817F09A8}" type="parTrans" cxnId="{C942FD77-1AF0-45B6-97F6-2E1E64020504}">
      <dgm:prSet/>
      <dgm:spPr/>
      <dgm:t>
        <a:bodyPr/>
        <a:lstStyle/>
        <a:p>
          <a:endParaRPr lang="en-US"/>
        </a:p>
      </dgm:t>
    </dgm:pt>
    <dgm:pt modelId="{FD587576-B352-4DC6-93C9-F74E04EB2563}" type="sibTrans" cxnId="{C942FD77-1AF0-45B6-97F6-2E1E64020504}">
      <dgm:prSet/>
      <dgm:spPr/>
      <dgm:t>
        <a:bodyPr/>
        <a:lstStyle/>
        <a:p>
          <a:endParaRPr lang="en-US"/>
        </a:p>
      </dgm:t>
    </dgm:pt>
    <dgm:pt modelId="{96F36021-A9DD-40DF-8E78-8666A6D143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They can also improve understanding of how a disease progress through the average patients’ lifetime. </a:t>
          </a:r>
        </a:p>
      </dgm:t>
    </dgm:pt>
    <dgm:pt modelId="{D6F63E59-2773-421A-B64A-0A61231472F1}" type="parTrans" cxnId="{7C326FC2-7279-4EE8-BB99-7EBF6A580027}">
      <dgm:prSet/>
      <dgm:spPr/>
      <dgm:t>
        <a:bodyPr/>
        <a:lstStyle/>
        <a:p>
          <a:endParaRPr lang="en-US"/>
        </a:p>
      </dgm:t>
    </dgm:pt>
    <dgm:pt modelId="{511205FA-CE27-40C3-86A1-8C49C728B543}" type="sibTrans" cxnId="{7C326FC2-7279-4EE8-BB99-7EBF6A580027}">
      <dgm:prSet/>
      <dgm:spPr/>
      <dgm:t>
        <a:bodyPr/>
        <a:lstStyle/>
        <a:p>
          <a:endParaRPr lang="en-US"/>
        </a:p>
      </dgm:t>
    </dgm:pt>
    <dgm:pt modelId="{48ECF3B5-2EE0-4981-889F-7C3586F412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This information is useful for all health conditions but   is particularly valuable in </a:t>
          </a:r>
          <a:r>
            <a:rPr lang="en-US" sz="2000" b="1" dirty="0"/>
            <a:t>rare diseases </a:t>
          </a:r>
          <a:r>
            <a:rPr lang="en-US" sz="2000" dirty="0"/>
            <a:t>where there tends  to be a shortage of knowledge.</a:t>
          </a:r>
        </a:p>
      </dgm:t>
    </dgm:pt>
    <dgm:pt modelId="{2C118592-895C-448A-B3C3-7E45F877DFF8}" type="parTrans" cxnId="{34A6EC45-856D-4066-95C8-BAF11B1520C5}">
      <dgm:prSet/>
      <dgm:spPr/>
      <dgm:t>
        <a:bodyPr/>
        <a:lstStyle/>
        <a:p>
          <a:endParaRPr lang="en-US"/>
        </a:p>
      </dgm:t>
    </dgm:pt>
    <dgm:pt modelId="{D77E3D71-BA76-4888-A9E9-2FAB0524563B}" type="sibTrans" cxnId="{34A6EC45-856D-4066-95C8-BAF11B1520C5}">
      <dgm:prSet/>
      <dgm:spPr/>
      <dgm:t>
        <a:bodyPr/>
        <a:lstStyle/>
        <a:p>
          <a:endParaRPr lang="en-US"/>
        </a:p>
      </dgm:t>
    </dgm:pt>
    <dgm:pt modelId="{0B589247-2A04-4902-B71D-347B0FE01CB4}" type="pres">
      <dgm:prSet presAssocID="{3AC5BD25-326E-4166-B888-FE31FA69DD9E}" presName="root" presStyleCnt="0">
        <dgm:presLayoutVars>
          <dgm:dir/>
          <dgm:resizeHandles val="exact"/>
        </dgm:presLayoutVars>
      </dgm:prSet>
      <dgm:spPr/>
    </dgm:pt>
    <dgm:pt modelId="{3F75AC4C-7F56-47F7-837B-626FF47F8BC5}" type="pres">
      <dgm:prSet presAssocID="{4F313057-7FDD-4585-B316-4A2812D54159}" presName="compNode" presStyleCnt="0"/>
      <dgm:spPr/>
    </dgm:pt>
    <dgm:pt modelId="{E3690995-9F00-4B76-92EC-5DC930D29C79}" type="pres">
      <dgm:prSet presAssocID="{4F313057-7FDD-4585-B316-4A2812D54159}" presName="bgRect" presStyleLbl="bgShp" presStyleIdx="0" presStyleCnt="3"/>
      <dgm:spPr/>
    </dgm:pt>
    <dgm:pt modelId="{1B1719DB-C2DF-4540-96F7-EC500C76A25D}" type="pres">
      <dgm:prSet presAssocID="{4F313057-7FDD-4585-B316-4A2812D541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846BDB6-A3B5-4F7D-8551-5948408B8104}" type="pres">
      <dgm:prSet presAssocID="{4F313057-7FDD-4585-B316-4A2812D54159}" presName="spaceRect" presStyleCnt="0"/>
      <dgm:spPr/>
    </dgm:pt>
    <dgm:pt modelId="{51684111-4B89-4FFA-9800-707C906073D2}" type="pres">
      <dgm:prSet presAssocID="{4F313057-7FDD-4585-B316-4A2812D54159}" presName="parTx" presStyleLbl="revTx" presStyleIdx="0" presStyleCnt="3" custScaleX="111351" custLinFactNeighborX="-2256" custLinFactNeighborY="-13220">
        <dgm:presLayoutVars>
          <dgm:chMax val="0"/>
          <dgm:chPref val="0"/>
        </dgm:presLayoutVars>
      </dgm:prSet>
      <dgm:spPr/>
    </dgm:pt>
    <dgm:pt modelId="{2F980461-4493-4B2C-9C3D-49BA018A5424}" type="pres">
      <dgm:prSet presAssocID="{FD587576-B352-4DC6-93C9-F74E04EB2563}" presName="sibTrans" presStyleCnt="0"/>
      <dgm:spPr/>
    </dgm:pt>
    <dgm:pt modelId="{F7CBD0D2-B92B-4BC0-939B-AB505D12D377}" type="pres">
      <dgm:prSet presAssocID="{96F36021-A9DD-40DF-8E78-8666A6D1430A}" presName="compNode" presStyleCnt="0"/>
      <dgm:spPr/>
    </dgm:pt>
    <dgm:pt modelId="{7E6E3F41-F3C3-4DE8-B506-B533C77BA9D5}" type="pres">
      <dgm:prSet presAssocID="{96F36021-A9DD-40DF-8E78-8666A6D1430A}" presName="bgRect" presStyleLbl="bgShp" presStyleIdx="1" presStyleCnt="3"/>
      <dgm:spPr/>
    </dgm:pt>
    <dgm:pt modelId="{19A14E70-78AE-4C93-AE9F-AEC6B5950955}" type="pres">
      <dgm:prSet presAssocID="{96F36021-A9DD-40DF-8E78-8666A6D143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B6B2836-07E2-4133-B12D-97425924488A}" type="pres">
      <dgm:prSet presAssocID="{96F36021-A9DD-40DF-8E78-8666A6D1430A}" presName="spaceRect" presStyleCnt="0"/>
      <dgm:spPr/>
    </dgm:pt>
    <dgm:pt modelId="{4D6C00D2-5121-4EE6-9EC8-42BA9EC8DAE9}" type="pres">
      <dgm:prSet presAssocID="{96F36021-A9DD-40DF-8E78-8666A6D1430A}" presName="parTx" presStyleLbl="revTx" presStyleIdx="1" presStyleCnt="3" custScaleX="118406" custLinFactNeighborX="2038" custLinFactNeighborY="-178">
        <dgm:presLayoutVars>
          <dgm:chMax val="0"/>
          <dgm:chPref val="0"/>
        </dgm:presLayoutVars>
      </dgm:prSet>
      <dgm:spPr/>
    </dgm:pt>
    <dgm:pt modelId="{79D6D484-5EED-4234-9878-D4DE709DFA79}" type="pres">
      <dgm:prSet presAssocID="{511205FA-CE27-40C3-86A1-8C49C728B543}" presName="sibTrans" presStyleCnt="0"/>
      <dgm:spPr/>
    </dgm:pt>
    <dgm:pt modelId="{99C2C123-7AD4-49A6-952C-B1B6369A7CC7}" type="pres">
      <dgm:prSet presAssocID="{48ECF3B5-2EE0-4981-889F-7C3586F41217}" presName="compNode" presStyleCnt="0"/>
      <dgm:spPr/>
    </dgm:pt>
    <dgm:pt modelId="{65A76876-5639-4794-B4B1-13E4370B3038}" type="pres">
      <dgm:prSet presAssocID="{48ECF3B5-2EE0-4981-889F-7C3586F41217}" presName="bgRect" presStyleLbl="bgShp" presStyleIdx="2" presStyleCnt="3" custLinFactNeighborX="-6205" custLinFactNeighborY="733"/>
      <dgm:spPr/>
    </dgm:pt>
    <dgm:pt modelId="{43516A1F-C661-4BF0-B4A4-793B7B153688}" type="pres">
      <dgm:prSet presAssocID="{48ECF3B5-2EE0-4981-889F-7C3586F412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63FE6F4A-CE01-47A8-9A0B-5D0DA1A25C91}" type="pres">
      <dgm:prSet presAssocID="{48ECF3B5-2EE0-4981-889F-7C3586F41217}" presName="spaceRect" presStyleCnt="0"/>
      <dgm:spPr/>
    </dgm:pt>
    <dgm:pt modelId="{BD2F355E-67DB-4FDC-BAE4-B15FA7C7E20D}" type="pres">
      <dgm:prSet presAssocID="{48ECF3B5-2EE0-4981-889F-7C3586F41217}" presName="parTx" presStyleLbl="revTx" presStyleIdx="2" presStyleCnt="3" custScaleX="118035" custLinFactNeighborX="2131" custLinFactNeighborY="608">
        <dgm:presLayoutVars>
          <dgm:chMax val="0"/>
          <dgm:chPref val="0"/>
        </dgm:presLayoutVars>
      </dgm:prSet>
      <dgm:spPr/>
    </dgm:pt>
  </dgm:ptLst>
  <dgm:cxnLst>
    <dgm:cxn modelId="{34A6EC45-856D-4066-95C8-BAF11B1520C5}" srcId="{3AC5BD25-326E-4166-B888-FE31FA69DD9E}" destId="{48ECF3B5-2EE0-4981-889F-7C3586F41217}" srcOrd="2" destOrd="0" parTransId="{2C118592-895C-448A-B3C3-7E45F877DFF8}" sibTransId="{D77E3D71-BA76-4888-A9E9-2FAB0524563B}"/>
    <dgm:cxn modelId="{C942FD77-1AF0-45B6-97F6-2E1E64020504}" srcId="{3AC5BD25-326E-4166-B888-FE31FA69DD9E}" destId="{4F313057-7FDD-4585-B316-4A2812D54159}" srcOrd="0" destOrd="0" parTransId="{66B20B24-CB66-4921-B8EA-522B817F09A8}" sibTransId="{FD587576-B352-4DC6-93C9-F74E04EB2563}"/>
    <dgm:cxn modelId="{EA78557B-E587-41A5-BEAC-9F2B3BA5A98E}" type="presOf" srcId="{48ECF3B5-2EE0-4981-889F-7C3586F41217}" destId="{BD2F355E-67DB-4FDC-BAE4-B15FA7C7E20D}" srcOrd="0" destOrd="0" presId="urn:microsoft.com/office/officeart/2018/2/layout/IconVerticalSolidList"/>
    <dgm:cxn modelId="{D3F41E98-F97E-40A1-8E75-01FDD030EA2F}" type="presOf" srcId="{96F36021-A9DD-40DF-8E78-8666A6D1430A}" destId="{4D6C00D2-5121-4EE6-9EC8-42BA9EC8DAE9}" srcOrd="0" destOrd="0" presId="urn:microsoft.com/office/officeart/2018/2/layout/IconVerticalSolidList"/>
    <dgm:cxn modelId="{7C326FC2-7279-4EE8-BB99-7EBF6A580027}" srcId="{3AC5BD25-326E-4166-B888-FE31FA69DD9E}" destId="{96F36021-A9DD-40DF-8E78-8666A6D1430A}" srcOrd="1" destOrd="0" parTransId="{D6F63E59-2773-421A-B64A-0A61231472F1}" sibTransId="{511205FA-CE27-40C3-86A1-8C49C728B543}"/>
    <dgm:cxn modelId="{F3AB98C3-F30C-445E-9F48-BEC7D51CF23E}" type="presOf" srcId="{3AC5BD25-326E-4166-B888-FE31FA69DD9E}" destId="{0B589247-2A04-4902-B71D-347B0FE01CB4}" srcOrd="0" destOrd="0" presId="urn:microsoft.com/office/officeart/2018/2/layout/IconVerticalSolidList"/>
    <dgm:cxn modelId="{3669E8C7-1BD6-4E5D-8FF2-538DF16F2D73}" type="presOf" srcId="{4F313057-7FDD-4585-B316-4A2812D54159}" destId="{51684111-4B89-4FFA-9800-707C906073D2}" srcOrd="0" destOrd="0" presId="urn:microsoft.com/office/officeart/2018/2/layout/IconVerticalSolidList"/>
    <dgm:cxn modelId="{112A2EFE-EC39-4431-935F-5F696E1EC8F7}" type="presParOf" srcId="{0B589247-2A04-4902-B71D-347B0FE01CB4}" destId="{3F75AC4C-7F56-47F7-837B-626FF47F8BC5}" srcOrd="0" destOrd="0" presId="urn:microsoft.com/office/officeart/2018/2/layout/IconVerticalSolidList"/>
    <dgm:cxn modelId="{56A1C948-A193-4E90-A306-1C6FD603DA7F}" type="presParOf" srcId="{3F75AC4C-7F56-47F7-837B-626FF47F8BC5}" destId="{E3690995-9F00-4B76-92EC-5DC930D29C79}" srcOrd="0" destOrd="0" presId="urn:microsoft.com/office/officeart/2018/2/layout/IconVerticalSolidList"/>
    <dgm:cxn modelId="{CC7BF27F-2BAF-4AA6-96D0-A00CD9202DEF}" type="presParOf" srcId="{3F75AC4C-7F56-47F7-837B-626FF47F8BC5}" destId="{1B1719DB-C2DF-4540-96F7-EC500C76A25D}" srcOrd="1" destOrd="0" presId="urn:microsoft.com/office/officeart/2018/2/layout/IconVerticalSolidList"/>
    <dgm:cxn modelId="{95772780-3F8A-4468-A8DD-8C2949D5FCE0}" type="presParOf" srcId="{3F75AC4C-7F56-47F7-837B-626FF47F8BC5}" destId="{5846BDB6-A3B5-4F7D-8551-5948408B8104}" srcOrd="2" destOrd="0" presId="urn:microsoft.com/office/officeart/2018/2/layout/IconVerticalSolidList"/>
    <dgm:cxn modelId="{C3A7F130-72B0-4C75-BC01-1726FCB1F366}" type="presParOf" srcId="{3F75AC4C-7F56-47F7-837B-626FF47F8BC5}" destId="{51684111-4B89-4FFA-9800-707C906073D2}" srcOrd="3" destOrd="0" presId="urn:microsoft.com/office/officeart/2018/2/layout/IconVerticalSolidList"/>
    <dgm:cxn modelId="{103EEC82-2AF1-4EC1-9D79-53023DF25C20}" type="presParOf" srcId="{0B589247-2A04-4902-B71D-347B0FE01CB4}" destId="{2F980461-4493-4B2C-9C3D-49BA018A5424}" srcOrd="1" destOrd="0" presId="urn:microsoft.com/office/officeart/2018/2/layout/IconVerticalSolidList"/>
    <dgm:cxn modelId="{CA9E14EF-1276-494E-BF44-3A750712F697}" type="presParOf" srcId="{0B589247-2A04-4902-B71D-347B0FE01CB4}" destId="{F7CBD0D2-B92B-4BC0-939B-AB505D12D377}" srcOrd="2" destOrd="0" presId="urn:microsoft.com/office/officeart/2018/2/layout/IconVerticalSolidList"/>
    <dgm:cxn modelId="{93859E33-31B5-4CCE-88C8-8917A7BFC733}" type="presParOf" srcId="{F7CBD0D2-B92B-4BC0-939B-AB505D12D377}" destId="{7E6E3F41-F3C3-4DE8-B506-B533C77BA9D5}" srcOrd="0" destOrd="0" presId="urn:microsoft.com/office/officeart/2018/2/layout/IconVerticalSolidList"/>
    <dgm:cxn modelId="{C8C9F494-937F-4D5C-B880-4C15D258868E}" type="presParOf" srcId="{F7CBD0D2-B92B-4BC0-939B-AB505D12D377}" destId="{19A14E70-78AE-4C93-AE9F-AEC6B5950955}" srcOrd="1" destOrd="0" presId="urn:microsoft.com/office/officeart/2018/2/layout/IconVerticalSolidList"/>
    <dgm:cxn modelId="{EC5CC667-998B-4399-A65D-6DB9EB654E52}" type="presParOf" srcId="{F7CBD0D2-B92B-4BC0-939B-AB505D12D377}" destId="{6B6B2836-07E2-4133-B12D-97425924488A}" srcOrd="2" destOrd="0" presId="urn:microsoft.com/office/officeart/2018/2/layout/IconVerticalSolidList"/>
    <dgm:cxn modelId="{E40A8CFB-112F-4A2F-A47D-4C76ED29137D}" type="presParOf" srcId="{F7CBD0D2-B92B-4BC0-939B-AB505D12D377}" destId="{4D6C00D2-5121-4EE6-9EC8-42BA9EC8DAE9}" srcOrd="3" destOrd="0" presId="urn:microsoft.com/office/officeart/2018/2/layout/IconVerticalSolidList"/>
    <dgm:cxn modelId="{68885E2A-7C1B-4A0A-B9E1-BB96607407D3}" type="presParOf" srcId="{0B589247-2A04-4902-B71D-347B0FE01CB4}" destId="{79D6D484-5EED-4234-9878-D4DE709DFA79}" srcOrd="3" destOrd="0" presId="urn:microsoft.com/office/officeart/2018/2/layout/IconVerticalSolidList"/>
    <dgm:cxn modelId="{2C981830-55FF-4DB9-A41A-8DEADAE8CA75}" type="presParOf" srcId="{0B589247-2A04-4902-B71D-347B0FE01CB4}" destId="{99C2C123-7AD4-49A6-952C-B1B6369A7CC7}" srcOrd="4" destOrd="0" presId="urn:microsoft.com/office/officeart/2018/2/layout/IconVerticalSolidList"/>
    <dgm:cxn modelId="{C0DB0774-D4DD-424C-A920-F10ABF4A34C7}" type="presParOf" srcId="{99C2C123-7AD4-49A6-952C-B1B6369A7CC7}" destId="{65A76876-5639-4794-B4B1-13E4370B3038}" srcOrd="0" destOrd="0" presId="urn:microsoft.com/office/officeart/2018/2/layout/IconVerticalSolidList"/>
    <dgm:cxn modelId="{49C303F2-A7B3-4D73-9F2B-B0ECC4636325}" type="presParOf" srcId="{99C2C123-7AD4-49A6-952C-B1B6369A7CC7}" destId="{43516A1F-C661-4BF0-B4A4-793B7B153688}" srcOrd="1" destOrd="0" presId="urn:microsoft.com/office/officeart/2018/2/layout/IconVerticalSolidList"/>
    <dgm:cxn modelId="{A4B056F2-2533-49BB-A930-66B80E73255B}" type="presParOf" srcId="{99C2C123-7AD4-49A6-952C-B1B6369A7CC7}" destId="{63FE6F4A-CE01-47A8-9A0B-5D0DA1A25C91}" srcOrd="2" destOrd="0" presId="urn:microsoft.com/office/officeart/2018/2/layout/IconVerticalSolidList"/>
    <dgm:cxn modelId="{CEBE7A1A-F94D-4786-A576-15D8E8F264A9}" type="presParOf" srcId="{99C2C123-7AD4-49A6-952C-B1B6369A7CC7}" destId="{BD2F355E-67DB-4FDC-BAE4-B15FA7C7E2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A73A2-4DB5-44FF-B688-C65426F5C4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3F6E79E-DA8A-4CE1-B803-0207FF546188}">
      <dgm:prSet/>
      <dgm:spPr/>
      <dgm:t>
        <a:bodyPr/>
        <a:lstStyle/>
        <a:p>
          <a:r>
            <a:rPr lang="en-GB"/>
            <a:t>ASUK have recently embarked on a project to participate in a rare disease patient registry called </a:t>
          </a:r>
          <a:r>
            <a:rPr lang="en-GB" b="1"/>
            <a:t>CoRDS</a:t>
          </a:r>
          <a:endParaRPr lang="en-US"/>
        </a:p>
      </dgm:t>
    </dgm:pt>
    <dgm:pt modelId="{F38BA5A1-9752-45BC-AA0F-57496737CB5E}" type="parTrans" cxnId="{3CAB2A47-1A0A-4017-91D0-7A6EBD92BE74}">
      <dgm:prSet/>
      <dgm:spPr/>
      <dgm:t>
        <a:bodyPr/>
        <a:lstStyle/>
        <a:p>
          <a:endParaRPr lang="en-US"/>
        </a:p>
      </dgm:t>
    </dgm:pt>
    <dgm:pt modelId="{25D178ED-5198-40CF-B374-28B0AAC4547D}" type="sibTrans" cxnId="{3CAB2A47-1A0A-4017-91D0-7A6EBD92BE74}">
      <dgm:prSet/>
      <dgm:spPr/>
      <dgm:t>
        <a:bodyPr/>
        <a:lstStyle/>
        <a:p>
          <a:endParaRPr lang="en-US"/>
        </a:p>
      </dgm:t>
    </dgm:pt>
    <dgm:pt modelId="{70457238-AD4F-4F7E-848B-B7F27769AB08}">
      <dgm:prSet/>
      <dgm:spPr/>
      <dgm:t>
        <a:bodyPr/>
        <a:lstStyle/>
        <a:p>
          <a:r>
            <a:rPr lang="en-US" b="1" dirty="0"/>
            <a:t>CoRDS</a:t>
          </a:r>
          <a:r>
            <a:rPr lang="en-US" dirty="0"/>
            <a:t> </a:t>
          </a:r>
          <a:r>
            <a:rPr lang="en-GB" dirty="0"/>
            <a:t>stands for the </a:t>
          </a:r>
          <a:r>
            <a:rPr lang="en-US" b="1" dirty="0"/>
            <a:t>Coordination of Rare Diseases at Sanford University</a:t>
          </a:r>
          <a:r>
            <a:rPr lang="en-US" dirty="0"/>
            <a:t>. It is an American based registry which holds patient information records for 7000 rare diseases</a:t>
          </a:r>
        </a:p>
      </dgm:t>
    </dgm:pt>
    <dgm:pt modelId="{6ABD96DD-3957-4F9E-9869-2F82568F1264}" type="parTrans" cxnId="{56D820E3-ECF3-4365-936A-19D1435774BB}">
      <dgm:prSet/>
      <dgm:spPr/>
      <dgm:t>
        <a:bodyPr/>
        <a:lstStyle/>
        <a:p>
          <a:endParaRPr lang="en-US"/>
        </a:p>
      </dgm:t>
    </dgm:pt>
    <dgm:pt modelId="{90F48D82-0EA9-42C5-9B11-229C00E8F2F1}" type="sibTrans" cxnId="{56D820E3-ECF3-4365-936A-19D1435774BB}">
      <dgm:prSet/>
      <dgm:spPr/>
      <dgm:t>
        <a:bodyPr/>
        <a:lstStyle/>
        <a:p>
          <a:endParaRPr lang="en-US"/>
        </a:p>
      </dgm:t>
    </dgm:pt>
    <dgm:pt modelId="{7305084B-47CA-4A40-B456-6E8835262AF9}">
      <dgm:prSet/>
      <dgm:spPr/>
      <dgm:t>
        <a:bodyPr/>
        <a:lstStyle/>
        <a:p>
          <a:r>
            <a:rPr lang="en-GB" dirty="0"/>
            <a:t>It is managed by the research arm of Sanford Health at Sanford University</a:t>
          </a:r>
          <a:endParaRPr lang="en-US" dirty="0"/>
        </a:p>
      </dgm:t>
    </dgm:pt>
    <dgm:pt modelId="{7CF24276-5B31-4297-AA10-5D22AB34DE70}" type="parTrans" cxnId="{5FA3A288-34E4-4D04-B18E-FC5ED5A15A83}">
      <dgm:prSet/>
      <dgm:spPr/>
      <dgm:t>
        <a:bodyPr/>
        <a:lstStyle/>
        <a:p>
          <a:endParaRPr lang="en-US"/>
        </a:p>
      </dgm:t>
    </dgm:pt>
    <dgm:pt modelId="{39477285-FF33-477D-AC68-AB330FF26D0C}" type="sibTrans" cxnId="{5FA3A288-34E4-4D04-B18E-FC5ED5A15A83}">
      <dgm:prSet/>
      <dgm:spPr/>
      <dgm:t>
        <a:bodyPr/>
        <a:lstStyle/>
        <a:p>
          <a:endParaRPr lang="en-US"/>
        </a:p>
      </dgm:t>
    </dgm:pt>
    <dgm:pt modelId="{0604B734-32AA-4899-8C2F-D2FDD52637BA}">
      <dgm:prSet/>
      <dgm:spPr/>
      <dgm:t>
        <a:bodyPr/>
        <a:lstStyle/>
        <a:p>
          <a:r>
            <a:rPr lang="en-GB" dirty="0"/>
            <a:t>CoRDS is available at no cost to patients, advocacy groups or researchers. It is completely free.</a:t>
          </a:r>
          <a:endParaRPr lang="en-US" dirty="0"/>
        </a:p>
      </dgm:t>
    </dgm:pt>
    <dgm:pt modelId="{6E23D249-0FF3-4D57-B0ED-4B494B26FD70}" type="parTrans" cxnId="{D43A4FBD-B9D6-4578-9F38-0FD6168CEBDE}">
      <dgm:prSet/>
      <dgm:spPr/>
      <dgm:t>
        <a:bodyPr/>
        <a:lstStyle/>
        <a:p>
          <a:endParaRPr lang="en-US"/>
        </a:p>
      </dgm:t>
    </dgm:pt>
    <dgm:pt modelId="{69EAFF80-10E4-4705-94CB-49CE209401AE}" type="sibTrans" cxnId="{D43A4FBD-B9D6-4578-9F38-0FD6168CEBDE}">
      <dgm:prSet/>
      <dgm:spPr/>
      <dgm:t>
        <a:bodyPr/>
        <a:lstStyle/>
        <a:p>
          <a:endParaRPr lang="en-US"/>
        </a:p>
      </dgm:t>
    </dgm:pt>
    <dgm:pt modelId="{B2F3573C-F4A3-4E5D-8146-6BCA68731F33}" type="pres">
      <dgm:prSet presAssocID="{377A73A2-4DB5-44FF-B688-C65426F5C4F5}" presName="root" presStyleCnt="0">
        <dgm:presLayoutVars>
          <dgm:dir/>
          <dgm:resizeHandles val="exact"/>
        </dgm:presLayoutVars>
      </dgm:prSet>
      <dgm:spPr/>
    </dgm:pt>
    <dgm:pt modelId="{F433149D-094E-4EBD-AEAE-05ABE683CFA1}" type="pres">
      <dgm:prSet presAssocID="{43F6E79E-DA8A-4CE1-B803-0207FF546188}" presName="compNode" presStyleCnt="0"/>
      <dgm:spPr/>
    </dgm:pt>
    <dgm:pt modelId="{250E97F0-5F0A-4114-95C8-33AF02732B61}" type="pres">
      <dgm:prSet presAssocID="{43F6E79E-DA8A-4CE1-B803-0207FF546188}" presName="bgRect" presStyleLbl="bgShp" presStyleIdx="0" presStyleCnt="4"/>
      <dgm:spPr/>
    </dgm:pt>
    <dgm:pt modelId="{9880F7A3-F1BA-4F92-8809-8335DAC560BB}" type="pres">
      <dgm:prSet presAssocID="{43F6E79E-DA8A-4CE1-B803-0207FF5461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DAAE2E7-AB27-416F-8032-43DBD0834C2F}" type="pres">
      <dgm:prSet presAssocID="{43F6E79E-DA8A-4CE1-B803-0207FF546188}" presName="spaceRect" presStyleCnt="0"/>
      <dgm:spPr/>
    </dgm:pt>
    <dgm:pt modelId="{F9241EDD-0986-474D-96C4-F5A05EC4E0DC}" type="pres">
      <dgm:prSet presAssocID="{43F6E79E-DA8A-4CE1-B803-0207FF546188}" presName="parTx" presStyleLbl="revTx" presStyleIdx="0" presStyleCnt="4" custLinFactNeighborY="-8726">
        <dgm:presLayoutVars>
          <dgm:chMax val="0"/>
          <dgm:chPref val="0"/>
        </dgm:presLayoutVars>
      </dgm:prSet>
      <dgm:spPr/>
    </dgm:pt>
    <dgm:pt modelId="{888EA085-3E4A-4440-836D-4B39CF7B0187}" type="pres">
      <dgm:prSet presAssocID="{25D178ED-5198-40CF-B374-28B0AAC4547D}" presName="sibTrans" presStyleCnt="0"/>
      <dgm:spPr/>
    </dgm:pt>
    <dgm:pt modelId="{B1DB6FF9-F025-4AF2-BDF7-8D3E807DB2BE}" type="pres">
      <dgm:prSet presAssocID="{70457238-AD4F-4F7E-848B-B7F27769AB08}" presName="compNode" presStyleCnt="0"/>
      <dgm:spPr/>
    </dgm:pt>
    <dgm:pt modelId="{6A47D5F2-8712-4F19-A6EC-2063429C1E6D}" type="pres">
      <dgm:prSet presAssocID="{70457238-AD4F-4F7E-848B-B7F27769AB08}" presName="bgRect" presStyleLbl="bgShp" presStyleIdx="1" presStyleCnt="4"/>
      <dgm:spPr/>
    </dgm:pt>
    <dgm:pt modelId="{400C9D4A-7084-45CB-B2D8-D1DE3F7470C7}" type="pres">
      <dgm:prSet presAssocID="{70457238-AD4F-4F7E-848B-B7F27769AB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FB34F87-2C91-48E5-98F8-14ADED1DEB23}" type="pres">
      <dgm:prSet presAssocID="{70457238-AD4F-4F7E-848B-B7F27769AB08}" presName="spaceRect" presStyleCnt="0"/>
      <dgm:spPr/>
    </dgm:pt>
    <dgm:pt modelId="{76354EEE-6A47-48A4-9AA5-74EF53729B31}" type="pres">
      <dgm:prSet presAssocID="{70457238-AD4F-4F7E-848B-B7F27769AB08}" presName="parTx" presStyleLbl="revTx" presStyleIdx="1" presStyleCnt="4">
        <dgm:presLayoutVars>
          <dgm:chMax val="0"/>
          <dgm:chPref val="0"/>
        </dgm:presLayoutVars>
      </dgm:prSet>
      <dgm:spPr/>
    </dgm:pt>
    <dgm:pt modelId="{419957C7-0D22-441E-B25F-95200F1E9CE3}" type="pres">
      <dgm:prSet presAssocID="{90F48D82-0EA9-42C5-9B11-229C00E8F2F1}" presName="sibTrans" presStyleCnt="0"/>
      <dgm:spPr/>
    </dgm:pt>
    <dgm:pt modelId="{A8E179E3-89AA-4FA1-9C44-209ADFD690A3}" type="pres">
      <dgm:prSet presAssocID="{7305084B-47CA-4A40-B456-6E8835262AF9}" presName="compNode" presStyleCnt="0"/>
      <dgm:spPr/>
    </dgm:pt>
    <dgm:pt modelId="{742052CC-0544-4FC5-9492-C581EEE5FE8B}" type="pres">
      <dgm:prSet presAssocID="{7305084B-47CA-4A40-B456-6E8835262AF9}" presName="bgRect" presStyleLbl="bgShp" presStyleIdx="2" presStyleCnt="4"/>
      <dgm:spPr/>
    </dgm:pt>
    <dgm:pt modelId="{6EC6FB41-862B-4B0D-AA58-3C87D6B455AF}" type="pres">
      <dgm:prSet presAssocID="{7305084B-47CA-4A40-B456-6E8835262A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FF4A796-ECDD-4577-A689-D14195B3F944}" type="pres">
      <dgm:prSet presAssocID="{7305084B-47CA-4A40-B456-6E8835262AF9}" presName="spaceRect" presStyleCnt="0"/>
      <dgm:spPr/>
    </dgm:pt>
    <dgm:pt modelId="{24F2D2B8-3977-4182-A65E-A594A9B9B9A7}" type="pres">
      <dgm:prSet presAssocID="{7305084B-47CA-4A40-B456-6E8835262AF9}" presName="parTx" presStyleLbl="revTx" presStyleIdx="2" presStyleCnt="4">
        <dgm:presLayoutVars>
          <dgm:chMax val="0"/>
          <dgm:chPref val="0"/>
        </dgm:presLayoutVars>
      </dgm:prSet>
      <dgm:spPr/>
    </dgm:pt>
    <dgm:pt modelId="{4937AC54-D4A6-418B-98D9-EAB2D909AC3A}" type="pres">
      <dgm:prSet presAssocID="{39477285-FF33-477D-AC68-AB330FF26D0C}" presName="sibTrans" presStyleCnt="0"/>
      <dgm:spPr/>
    </dgm:pt>
    <dgm:pt modelId="{6143592D-B1A8-4F88-888E-FFB5503C0CD9}" type="pres">
      <dgm:prSet presAssocID="{0604B734-32AA-4899-8C2F-D2FDD52637BA}" presName="compNode" presStyleCnt="0"/>
      <dgm:spPr/>
    </dgm:pt>
    <dgm:pt modelId="{BE5039F9-381B-4E37-B533-42974021BB8C}" type="pres">
      <dgm:prSet presAssocID="{0604B734-32AA-4899-8C2F-D2FDD52637BA}" presName="bgRect" presStyleLbl="bgShp" presStyleIdx="3" presStyleCnt="4"/>
      <dgm:spPr/>
    </dgm:pt>
    <dgm:pt modelId="{D9F00BB7-AB2B-4D86-8C5E-3BD29C6E4129}" type="pres">
      <dgm:prSet presAssocID="{0604B734-32AA-4899-8C2F-D2FDD52637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A31D4987-20FF-4358-8D0B-8D3F52549B35}" type="pres">
      <dgm:prSet presAssocID="{0604B734-32AA-4899-8C2F-D2FDD52637BA}" presName="spaceRect" presStyleCnt="0"/>
      <dgm:spPr/>
    </dgm:pt>
    <dgm:pt modelId="{6242A5C6-E1AE-452B-A536-640E287471D2}" type="pres">
      <dgm:prSet presAssocID="{0604B734-32AA-4899-8C2F-D2FDD5263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BA62F12-C92E-472C-A2E9-967BF896E54E}" type="presOf" srcId="{70457238-AD4F-4F7E-848B-B7F27769AB08}" destId="{76354EEE-6A47-48A4-9AA5-74EF53729B31}" srcOrd="0" destOrd="0" presId="urn:microsoft.com/office/officeart/2018/2/layout/IconVerticalSolidList"/>
    <dgm:cxn modelId="{3630762A-1C21-4DD8-87E7-5396AC2E02B2}" type="presOf" srcId="{7305084B-47CA-4A40-B456-6E8835262AF9}" destId="{24F2D2B8-3977-4182-A65E-A594A9B9B9A7}" srcOrd="0" destOrd="0" presId="urn:microsoft.com/office/officeart/2018/2/layout/IconVerticalSolidList"/>
    <dgm:cxn modelId="{3CAB2A47-1A0A-4017-91D0-7A6EBD92BE74}" srcId="{377A73A2-4DB5-44FF-B688-C65426F5C4F5}" destId="{43F6E79E-DA8A-4CE1-B803-0207FF546188}" srcOrd="0" destOrd="0" parTransId="{F38BA5A1-9752-45BC-AA0F-57496737CB5E}" sibTransId="{25D178ED-5198-40CF-B374-28B0AAC4547D}"/>
    <dgm:cxn modelId="{5FA3A288-34E4-4D04-B18E-FC5ED5A15A83}" srcId="{377A73A2-4DB5-44FF-B688-C65426F5C4F5}" destId="{7305084B-47CA-4A40-B456-6E8835262AF9}" srcOrd="2" destOrd="0" parTransId="{7CF24276-5B31-4297-AA10-5D22AB34DE70}" sibTransId="{39477285-FF33-477D-AC68-AB330FF26D0C}"/>
    <dgm:cxn modelId="{2E9BFF95-FAFA-4712-AD94-90B0269B3F26}" type="presOf" srcId="{0604B734-32AA-4899-8C2F-D2FDD52637BA}" destId="{6242A5C6-E1AE-452B-A536-640E287471D2}" srcOrd="0" destOrd="0" presId="urn:microsoft.com/office/officeart/2018/2/layout/IconVerticalSolidList"/>
    <dgm:cxn modelId="{F0A90FB5-03E3-414E-876E-0B6EE0630953}" type="presOf" srcId="{377A73A2-4DB5-44FF-B688-C65426F5C4F5}" destId="{B2F3573C-F4A3-4E5D-8146-6BCA68731F33}" srcOrd="0" destOrd="0" presId="urn:microsoft.com/office/officeart/2018/2/layout/IconVerticalSolidList"/>
    <dgm:cxn modelId="{D43A4FBD-B9D6-4578-9F38-0FD6168CEBDE}" srcId="{377A73A2-4DB5-44FF-B688-C65426F5C4F5}" destId="{0604B734-32AA-4899-8C2F-D2FDD52637BA}" srcOrd="3" destOrd="0" parTransId="{6E23D249-0FF3-4D57-B0ED-4B494B26FD70}" sibTransId="{69EAFF80-10E4-4705-94CB-49CE209401AE}"/>
    <dgm:cxn modelId="{B158D4C5-8833-407D-ACB8-8614F271B797}" type="presOf" srcId="{43F6E79E-DA8A-4CE1-B803-0207FF546188}" destId="{F9241EDD-0986-474D-96C4-F5A05EC4E0DC}" srcOrd="0" destOrd="0" presId="urn:microsoft.com/office/officeart/2018/2/layout/IconVerticalSolidList"/>
    <dgm:cxn modelId="{56D820E3-ECF3-4365-936A-19D1435774BB}" srcId="{377A73A2-4DB5-44FF-B688-C65426F5C4F5}" destId="{70457238-AD4F-4F7E-848B-B7F27769AB08}" srcOrd="1" destOrd="0" parTransId="{6ABD96DD-3957-4F9E-9869-2F82568F1264}" sibTransId="{90F48D82-0EA9-42C5-9B11-229C00E8F2F1}"/>
    <dgm:cxn modelId="{F278CB24-2E28-4DD7-BF92-D2FB568C2F21}" type="presParOf" srcId="{B2F3573C-F4A3-4E5D-8146-6BCA68731F33}" destId="{F433149D-094E-4EBD-AEAE-05ABE683CFA1}" srcOrd="0" destOrd="0" presId="urn:microsoft.com/office/officeart/2018/2/layout/IconVerticalSolidList"/>
    <dgm:cxn modelId="{DCBFD55B-7B5E-42A3-8410-4E3357F1E096}" type="presParOf" srcId="{F433149D-094E-4EBD-AEAE-05ABE683CFA1}" destId="{250E97F0-5F0A-4114-95C8-33AF02732B61}" srcOrd="0" destOrd="0" presId="urn:microsoft.com/office/officeart/2018/2/layout/IconVerticalSolidList"/>
    <dgm:cxn modelId="{FF0F4E44-CA71-41E8-96EB-A0CA0FB8C645}" type="presParOf" srcId="{F433149D-094E-4EBD-AEAE-05ABE683CFA1}" destId="{9880F7A3-F1BA-4F92-8809-8335DAC560BB}" srcOrd="1" destOrd="0" presId="urn:microsoft.com/office/officeart/2018/2/layout/IconVerticalSolidList"/>
    <dgm:cxn modelId="{BDDD60D5-2842-4539-A936-B4631A9512F4}" type="presParOf" srcId="{F433149D-094E-4EBD-AEAE-05ABE683CFA1}" destId="{EDAAE2E7-AB27-416F-8032-43DBD0834C2F}" srcOrd="2" destOrd="0" presId="urn:microsoft.com/office/officeart/2018/2/layout/IconVerticalSolidList"/>
    <dgm:cxn modelId="{808CE4C1-E743-4998-B9F7-D7F2A7DED97C}" type="presParOf" srcId="{F433149D-094E-4EBD-AEAE-05ABE683CFA1}" destId="{F9241EDD-0986-474D-96C4-F5A05EC4E0DC}" srcOrd="3" destOrd="0" presId="urn:microsoft.com/office/officeart/2018/2/layout/IconVerticalSolidList"/>
    <dgm:cxn modelId="{7806ABEC-AF2B-40A3-8393-7CAB63165208}" type="presParOf" srcId="{B2F3573C-F4A3-4E5D-8146-6BCA68731F33}" destId="{888EA085-3E4A-4440-836D-4B39CF7B0187}" srcOrd="1" destOrd="0" presId="urn:microsoft.com/office/officeart/2018/2/layout/IconVerticalSolidList"/>
    <dgm:cxn modelId="{A8F3F561-9B24-4291-92AD-78CC473B62C9}" type="presParOf" srcId="{B2F3573C-F4A3-4E5D-8146-6BCA68731F33}" destId="{B1DB6FF9-F025-4AF2-BDF7-8D3E807DB2BE}" srcOrd="2" destOrd="0" presId="urn:microsoft.com/office/officeart/2018/2/layout/IconVerticalSolidList"/>
    <dgm:cxn modelId="{48A5ADDD-F53E-4809-877F-934E84DED222}" type="presParOf" srcId="{B1DB6FF9-F025-4AF2-BDF7-8D3E807DB2BE}" destId="{6A47D5F2-8712-4F19-A6EC-2063429C1E6D}" srcOrd="0" destOrd="0" presId="urn:microsoft.com/office/officeart/2018/2/layout/IconVerticalSolidList"/>
    <dgm:cxn modelId="{BE881871-139F-4D80-A3A1-1391338F4493}" type="presParOf" srcId="{B1DB6FF9-F025-4AF2-BDF7-8D3E807DB2BE}" destId="{400C9D4A-7084-45CB-B2D8-D1DE3F7470C7}" srcOrd="1" destOrd="0" presId="urn:microsoft.com/office/officeart/2018/2/layout/IconVerticalSolidList"/>
    <dgm:cxn modelId="{F28E59A0-DB49-4383-972F-3DAF2A26DFEF}" type="presParOf" srcId="{B1DB6FF9-F025-4AF2-BDF7-8D3E807DB2BE}" destId="{4FB34F87-2C91-48E5-98F8-14ADED1DEB23}" srcOrd="2" destOrd="0" presId="urn:microsoft.com/office/officeart/2018/2/layout/IconVerticalSolidList"/>
    <dgm:cxn modelId="{7B1B2684-939B-456B-8FCA-E7B91814F866}" type="presParOf" srcId="{B1DB6FF9-F025-4AF2-BDF7-8D3E807DB2BE}" destId="{76354EEE-6A47-48A4-9AA5-74EF53729B31}" srcOrd="3" destOrd="0" presId="urn:microsoft.com/office/officeart/2018/2/layout/IconVerticalSolidList"/>
    <dgm:cxn modelId="{2FB03A6A-27C2-4633-B40A-79A882D3EC25}" type="presParOf" srcId="{B2F3573C-F4A3-4E5D-8146-6BCA68731F33}" destId="{419957C7-0D22-441E-B25F-95200F1E9CE3}" srcOrd="3" destOrd="0" presId="urn:microsoft.com/office/officeart/2018/2/layout/IconVerticalSolidList"/>
    <dgm:cxn modelId="{CA01E1E6-9B25-4F0F-9E12-8AF74D8FF6FC}" type="presParOf" srcId="{B2F3573C-F4A3-4E5D-8146-6BCA68731F33}" destId="{A8E179E3-89AA-4FA1-9C44-209ADFD690A3}" srcOrd="4" destOrd="0" presId="urn:microsoft.com/office/officeart/2018/2/layout/IconVerticalSolidList"/>
    <dgm:cxn modelId="{232DDCB4-E141-44F5-83FB-683D634E0C3F}" type="presParOf" srcId="{A8E179E3-89AA-4FA1-9C44-209ADFD690A3}" destId="{742052CC-0544-4FC5-9492-C581EEE5FE8B}" srcOrd="0" destOrd="0" presId="urn:microsoft.com/office/officeart/2018/2/layout/IconVerticalSolidList"/>
    <dgm:cxn modelId="{2EA2627F-F0D5-4DFD-90E4-2594ED981385}" type="presParOf" srcId="{A8E179E3-89AA-4FA1-9C44-209ADFD690A3}" destId="{6EC6FB41-862B-4B0D-AA58-3C87D6B455AF}" srcOrd="1" destOrd="0" presId="urn:microsoft.com/office/officeart/2018/2/layout/IconVerticalSolidList"/>
    <dgm:cxn modelId="{92E6F7E6-1581-4DC4-9F2E-B15D3EE72B3E}" type="presParOf" srcId="{A8E179E3-89AA-4FA1-9C44-209ADFD690A3}" destId="{CFF4A796-ECDD-4577-A689-D14195B3F944}" srcOrd="2" destOrd="0" presId="urn:microsoft.com/office/officeart/2018/2/layout/IconVerticalSolidList"/>
    <dgm:cxn modelId="{25D268E7-5528-43EB-906C-6F0C9A8EE47A}" type="presParOf" srcId="{A8E179E3-89AA-4FA1-9C44-209ADFD690A3}" destId="{24F2D2B8-3977-4182-A65E-A594A9B9B9A7}" srcOrd="3" destOrd="0" presId="urn:microsoft.com/office/officeart/2018/2/layout/IconVerticalSolidList"/>
    <dgm:cxn modelId="{C3FE9105-4CD4-4317-8D68-041D6B8604F1}" type="presParOf" srcId="{B2F3573C-F4A3-4E5D-8146-6BCA68731F33}" destId="{4937AC54-D4A6-418B-98D9-EAB2D909AC3A}" srcOrd="5" destOrd="0" presId="urn:microsoft.com/office/officeart/2018/2/layout/IconVerticalSolidList"/>
    <dgm:cxn modelId="{ACBB4ED8-8446-4C8D-A23F-356EC1D11F76}" type="presParOf" srcId="{B2F3573C-F4A3-4E5D-8146-6BCA68731F33}" destId="{6143592D-B1A8-4F88-888E-FFB5503C0CD9}" srcOrd="6" destOrd="0" presId="urn:microsoft.com/office/officeart/2018/2/layout/IconVerticalSolidList"/>
    <dgm:cxn modelId="{E87964C3-6857-4E23-87F5-A20C0C071C18}" type="presParOf" srcId="{6143592D-B1A8-4F88-888E-FFB5503C0CD9}" destId="{BE5039F9-381B-4E37-B533-42974021BB8C}" srcOrd="0" destOrd="0" presId="urn:microsoft.com/office/officeart/2018/2/layout/IconVerticalSolidList"/>
    <dgm:cxn modelId="{59CA6DF2-D8A3-4EE9-A9F7-C2DE14CF1C1C}" type="presParOf" srcId="{6143592D-B1A8-4F88-888E-FFB5503C0CD9}" destId="{D9F00BB7-AB2B-4D86-8C5E-3BD29C6E4129}" srcOrd="1" destOrd="0" presId="urn:microsoft.com/office/officeart/2018/2/layout/IconVerticalSolidList"/>
    <dgm:cxn modelId="{ADF6E16D-953D-4E2D-905F-75322CEF4A58}" type="presParOf" srcId="{6143592D-B1A8-4F88-888E-FFB5503C0CD9}" destId="{A31D4987-20FF-4358-8D0B-8D3F52549B35}" srcOrd="2" destOrd="0" presId="urn:microsoft.com/office/officeart/2018/2/layout/IconVerticalSolidList"/>
    <dgm:cxn modelId="{88F21C7B-BFD5-4B57-A391-9F51EF6CF3E3}" type="presParOf" srcId="{6143592D-B1A8-4F88-888E-FFB5503C0CD9}" destId="{6242A5C6-E1AE-452B-A536-640E287471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A73A2-4DB5-44FF-B688-C65426F5C4F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F6E79E-DA8A-4CE1-B803-0207FF546188}">
      <dgm:prSet/>
      <dgm:spPr/>
      <dgm:t>
        <a:bodyPr/>
        <a:lstStyle/>
        <a:p>
          <a:r>
            <a:rPr lang="en-GB"/>
            <a:t>Advocates such as ASUK can create a disease specific questionnaire which patients and their families can complete</a:t>
          </a:r>
          <a:endParaRPr lang="en-US"/>
        </a:p>
      </dgm:t>
    </dgm:pt>
    <dgm:pt modelId="{F38BA5A1-9752-45BC-AA0F-57496737CB5E}" type="parTrans" cxnId="{3CAB2A47-1A0A-4017-91D0-7A6EBD92BE74}">
      <dgm:prSet/>
      <dgm:spPr/>
      <dgm:t>
        <a:bodyPr/>
        <a:lstStyle/>
        <a:p>
          <a:endParaRPr lang="en-US"/>
        </a:p>
      </dgm:t>
    </dgm:pt>
    <dgm:pt modelId="{25D178ED-5198-40CF-B374-28B0AAC4547D}" type="sibTrans" cxnId="{3CAB2A47-1A0A-4017-91D0-7A6EBD92BE74}">
      <dgm:prSet/>
      <dgm:spPr/>
      <dgm:t>
        <a:bodyPr/>
        <a:lstStyle/>
        <a:p>
          <a:endParaRPr lang="en-US"/>
        </a:p>
      </dgm:t>
    </dgm:pt>
    <dgm:pt modelId="{70457238-AD4F-4F7E-848B-B7F27769AB08}">
      <dgm:prSet/>
      <dgm:spPr/>
      <dgm:t>
        <a:bodyPr/>
        <a:lstStyle/>
        <a:p>
          <a:r>
            <a:rPr lang="en-GB"/>
            <a:t>Researchers and Clinicians can apply for access to the data in CoRDS</a:t>
          </a:r>
          <a:endParaRPr lang="en-US"/>
        </a:p>
      </dgm:t>
    </dgm:pt>
    <dgm:pt modelId="{6ABD96DD-3957-4F9E-9869-2F82568F1264}" type="parTrans" cxnId="{56D820E3-ECF3-4365-936A-19D1435774BB}">
      <dgm:prSet/>
      <dgm:spPr/>
      <dgm:t>
        <a:bodyPr/>
        <a:lstStyle/>
        <a:p>
          <a:endParaRPr lang="en-US"/>
        </a:p>
      </dgm:t>
    </dgm:pt>
    <dgm:pt modelId="{90F48D82-0EA9-42C5-9B11-229C00E8F2F1}" type="sibTrans" cxnId="{56D820E3-ECF3-4365-936A-19D1435774BB}">
      <dgm:prSet/>
      <dgm:spPr/>
      <dgm:t>
        <a:bodyPr/>
        <a:lstStyle/>
        <a:p>
          <a:endParaRPr lang="en-US"/>
        </a:p>
      </dgm:t>
    </dgm:pt>
    <dgm:pt modelId="{7305084B-47CA-4A40-B456-6E8835262AF9}">
      <dgm:prSet/>
      <dgm:spPr/>
      <dgm:t>
        <a:bodyPr/>
        <a:lstStyle/>
        <a:p>
          <a:r>
            <a:rPr lang="en-GB"/>
            <a:t>Participants in the questionnaire are the primary owners of the data</a:t>
          </a:r>
          <a:endParaRPr lang="en-US"/>
        </a:p>
      </dgm:t>
    </dgm:pt>
    <dgm:pt modelId="{7CF24276-5B31-4297-AA10-5D22AB34DE70}" type="parTrans" cxnId="{5FA3A288-34E4-4D04-B18E-FC5ED5A15A83}">
      <dgm:prSet/>
      <dgm:spPr/>
      <dgm:t>
        <a:bodyPr/>
        <a:lstStyle/>
        <a:p>
          <a:endParaRPr lang="en-US"/>
        </a:p>
      </dgm:t>
    </dgm:pt>
    <dgm:pt modelId="{39477285-FF33-477D-AC68-AB330FF26D0C}" type="sibTrans" cxnId="{5FA3A288-34E4-4D04-B18E-FC5ED5A15A83}">
      <dgm:prSet/>
      <dgm:spPr/>
      <dgm:t>
        <a:bodyPr/>
        <a:lstStyle/>
        <a:p>
          <a:endParaRPr lang="en-US"/>
        </a:p>
      </dgm:t>
    </dgm:pt>
    <dgm:pt modelId="{0604B734-32AA-4899-8C2F-D2FDD52637BA}">
      <dgm:prSet/>
      <dgm:spPr/>
      <dgm:t>
        <a:bodyPr/>
        <a:lstStyle/>
        <a:p>
          <a:r>
            <a:rPr lang="en-US" dirty="0"/>
            <a:t>The CoRDS registry is </a:t>
          </a:r>
          <a:r>
            <a:rPr lang="en-US" b="1" dirty="0"/>
            <a:t>SECURE</a:t>
          </a:r>
          <a:r>
            <a:rPr lang="en-US" dirty="0"/>
            <a:t> and participant information is protected </a:t>
          </a:r>
        </a:p>
      </dgm:t>
    </dgm:pt>
    <dgm:pt modelId="{6E23D249-0FF3-4D57-B0ED-4B494B26FD70}" type="parTrans" cxnId="{D43A4FBD-B9D6-4578-9F38-0FD6168CEBDE}">
      <dgm:prSet/>
      <dgm:spPr/>
      <dgm:t>
        <a:bodyPr/>
        <a:lstStyle/>
        <a:p>
          <a:endParaRPr lang="en-US"/>
        </a:p>
      </dgm:t>
    </dgm:pt>
    <dgm:pt modelId="{69EAFF80-10E4-4705-94CB-49CE209401AE}" type="sibTrans" cxnId="{D43A4FBD-B9D6-4578-9F38-0FD6168CEBDE}">
      <dgm:prSet/>
      <dgm:spPr/>
      <dgm:t>
        <a:bodyPr/>
        <a:lstStyle/>
        <a:p>
          <a:endParaRPr lang="en-US"/>
        </a:p>
      </dgm:t>
    </dgm:pt>
    <dgm:pt modelId="{71BAA3EC-822D-43E0-A504-B7E082894AF0}" type="pres">
      <dgm:prSet presAssocID="{377A73A2-4DB5-44FF-B688-C65426F5C4F5}" presName="vert0" presStyleCnt="0">
        <dgm:presLayoutVars>
          <dgm:dir/>
          <dgm:animOne val="branch"/>
          <dgm:animLvl val="lvl"/>
        </dgm:presLayoutVars>
      </dgm:prSet>
      <dgm:spPr/>
    </dgm:pt>
    <dgm:pt modelId="{23F5C866-1E66-4008-8387-32CCCD44C370}" type="pres">
      <dgm:prSet presAssocID="{43F6E79E-DA8A-4CE1-B803-0207FF546188}" presName="thickLine" presStyleLbl="alignNode1" presStyleIdx="0" presStyleCnt="4"/>
      <dgm:spPr/>
    </dgm:pt>
    <dgm:pt modelId="{83B7B613-ACEB-46F9-8324-5F6C9588E4C3}" type="pres">
      <dgm:prSet presAssocID="{43F6E79E-DA8A-4CE1-B803-0207FF546188}" presName="horz1" presStyleCnt="0"/>
      <dgm:spPr/>
    </dgm:pt>
    <dgm:pt modelId="{CC7C075C-9A68-4588-A4C5-6AFF495E30D7}" type="pres">
      <dgm:prSet presAssocID="{43F6E79E-DA8A-4CE1-B803-0207FF546188}" presName="tx1" presStyleLbl="revTx" presStyleIdx="0" presStyleCnt="4"/>
      <dgm:spPr/>
    </dgm:pt>
    <dgm:pt modelId="{D490E34B-D5BC-4E5C-8E85-3BE65EAFFA56}" type="pres">
      <dgm:prSet presAssocID="{43F6E79E-DA8A-4CE1-B803-0207FF546188}" presName="vert1" presStyleCnt="0"/>
      <dgm:spPr/>
    </dgm:pt>
    <dgm:pt modelId="{E4AEE573-B849-481C-89BD-D04F5DFDD3F3}" type="pres">
      <dgm:prSet presAssocID="{70457238-AD4F-4F7E-848B-B7F27769AB08}" presName="thickLine" presStyleLbl="alignNode1" presStyleIdx="1" presStyleCnt="4"/>
      <dgm:spPr/>
    </dgm:pt>
    <dgm:pt modelId="{B820B97E-12C8-4056-85AC-63AA0A6F322D}" type="pres">
      <dgm:prSet presAssocID="{70457238-AD4F-4F7E-848B-B7F27769AB08}" presName="horz1" presStyleCnt="0"/>
      <dgm:spPr/>
    </dgm:pt>
    <dgm:pt modelId="{37CE80B3-48F8-44F3-BA05-63673798B38E}" type="pres">
      <dgm:prSet presAssocID="{70457238-AD4F-4F7E-848B-B7F27769AB08}" presName="tx1" presStyleLbl="revTx" presStyleIdx="1" presStyleCnt="4"/>
      <dgm:spPr/>
    </dgm:pt>
    <dgm:pt modelId="{40827CD8-6936-4666-BDCE-DFF6C481B3ED}" type="pres">
      <dgm:prSet presAssocID="{70457238-AD4F-4F7E-848B-B7F27769AB08}" presName="vert1" presStyleCnt="0"/>
      <dgm:spPr/>
    </dgm:pt>
    <dgm:pt modelId="{D89F930D-8CA2-4D4A-8456-E273B2283BE4}" type="pres">
      <dgm:prSet presAssocID="{7305084B-47CA-4A40-B456-6E8835262AF9}" presName="thickLine" presStyleLbl="alignNode1" presStyleIdx="2" presStyleCnt="4"/>
      <dgm:spPr/>
    </dgm:pt>
    <dgm:pt modelId="{EF3E7E82-F1E9-4E4C-ABF3-5707ADB95434}" type="pres">
      <dgm:prSet presAssocID="{7305084B-47CA-4A40-B456-6E8835262AF9}" presName="horz1" presStyleCnt="0"/>
      <dgm:spPr/>
    </dgm:pt>
    <dgm:pt modelId="{0009A045-2F4B-4978-B06A-31D997B0F869}" type="pres">
      <dgm:prSet presAssocID="{7305084B-47CA-4A40-B456-6E8835262AF9}" presName="tx1" presStyleLbl="revTx" presStyleIdx="2" presStyleCnt="4"/>
      <dgm:spPr/>
    </dgm:pt>
    <dgm:pt modelId="{9E342A33-2F96-4653-A090-77E58DF0A10A}" type="pres">
      <dgm:prSet presAssocID="{7305084B-47CA-4A40-B456-6E8835262AF9}" presName="vert1" presStyleCnt="0"/>
      <dgm:spPr/>
    </dgm:pt>
    <dgm:pt modelId="{C9066607-3BA3-4DC4-874A-1CBB59317E68}" type="pres">
      <dgm:prSet presAssocID="{0604B734-32AA-4899-8C2F-D2FDD52637BA}" presName="thickLine" presStyleLbl="alignNode1" presStyleIdx="3" presStyleCnt="4"/>
      <dgm:spPr/>
    </dgm:pt>
    <dgm:pt modelId="{722A97F1-75EE-4ED4-B98B-64C6B9D8D12B}" type="pres">
      <dgm:prSet presAssocID="{0604B734-32AA-4899-8C2F-D2FDD52637BA}" presName="horz1" presStyleCnt="0"/>
      <dgm:spPr/>
    </dgm:pt>
    <dgm:pt modelId="{D229FF45-397F-4453-A523-D336F4296B30}" type="pres">
      <dgm:prSet presAssocID="{0604B734-32AA-4899-8C2F-D2FDD52637BA}" presName="tx1" presStyleLbl="revTx" presStyleIdx="3" presStyleCnt="4"/>
      <dgm:spPr/>
    </dgm:pt>
    <dgm:pt modelId="{91B7D1C8-38DE-4C3E-8450-EB64689637CF}" type="pres">
      <dgm:prSet presAssocID="{0604B734-32AA-4899-8C2F-D2FDD52637BA}" presName="vert1" presStyleCnt="0"/>
      <dgm:spPr/>
    </dgm:pt>
  </dgm:ptLst>
  <dgm:cxnLst>
    <dgm:cxn modelId="{6A1F400B-ED20-4E5B-B2E7-AFB75FFB7451}" type="presOf" srcId="{70457238-AD4F-4F7E-848B-B7F27769AB08}" destId="{37CE80B3-48F8-44F3-BA05-63673798B38E}" srcOrd="0" destOrd="0" presId="urn:microsoft.com/office/officeart/2008/layout/LinedList"/>
    <dgm:cxn modelId="{2B69070C-2059-4721-91B8-1A7E53AF1AFD}" type="presOf" srcId="{0604B734-32AA-4899-8C2F-D2FDD52637BA}" destId="{D229FF45-397F-4453-A523-D336F4296B30}" srcOrd="0" destOrd="0" presId="urn:microsoft.com/office/officeart/2008/layout/LinedList"/>
    <dgm:cxn modelId="{6ACB9023-1413-4BA6-8876-59F05ED1FD80}" type="presOf" srcId="{7305084B-47CA-4A40-B456-6E8835262AF9}" destId="{0009A045-2F4B-4978-B06A-31D997B0F869}" srcOrd="0" destOrd="0" presId="urn:microsoft.com/office/officeart/2008/layout/LinedList"/>
    <dgm:cxn modelId="{3CAB2A47-1A0A-4017-91D0-7A6EBD92BE74}" srcId="{377A73A2-4DB5-44FF-B688-C65426F5C4F5}" destId="{43F6E79E-DA8A-4CE1-B803-0207FF546188}" srcOrd="0" destOrd="0" parTransId="{F38BA5A1-9752-45BC-AA0F-57496737CB5E}" sibTransId="{25D178ED-5198-40CF-B374-28B0AAC4547D}"/>
    <dgm:cxn modelId="{F9D9CD47-3AC2-4E0B-8416-BB054ED954F5}" type="presOf" srcId="{43F6E79E-DA8A-4CE1-B803-0207FF546188}" destId="{CC7C075C-9A68-4588-A4C5-6AFF495E30D7}" srcOrd="0" destOrd="0" presId="urn:microsoft.com/office/officeart/2008/layout/LinedList"/>
    <dgm:cxn modelId="{2E2D134C-1D0A-4C18-B4CF-B4822D3ED1DE}" type="presOf" srcId="{377A73A2-4DB5-44FF-B688-C65426F5C4F5}" destId="{71BAA3EC-822D-43E0-A504-B7E082894AF0}" srcOrd="0" destOrd="0" presId="urn:microsoft.com/office/officeart/2008/layout/LinedList"/>
    <dgm:cxn modelId="{5FA3A288-34E4-4D04-B18E-FC5ED5A15A83}" srcId="{377A73A2-4DB5-44FF-B688-C65426F5C4F5}" destId="{7305084B-47CA-4A40-B456-6E8835262AF9}" srcOrd="2" destOrd="0" parTransId="{7CF24276-5B31-4297-AA10-5D22AB34DE70}" sibTransId="{39477285-FF33-477D-AC68-AB330FF26D0C}"/>
    <dgm:cxn modelId="{D43A4FBD-B9D6-4578-9F38-0FD6168CEBDE}" srcId="{377A73A2-4DB5-44FF-B688-C65426F5C4F5}" destId="{0604B734-32AA-4899-8C2F-D2FDD52637BA}" srcOrd="3" destOrd="0" parTransId="{6E23D249-0FF3-4D57-B0ED-4B494B26FD70}" sibTransId="{69EAFF80-10E4-4705-94CB-49CE209401AE}"/>
    <dgm:cxn modelId="{56D820E3-ECF3-4365-936A-19D1435774BB}" srcId="{377A73A2-4DB5-44FF-B688-C65426F5C4F5}" destId="{70457238-AD4F-4F7E-848B-B7F27769AB08}" srcOrd="1" destOrd="0" parTransId="{6ABD96DD-3957-4F9E-9869-2F82568F1264}" sibTransId="{90F48D82-0EA9-42C5-9B11-229C00E8F2F1}"/>
    <dgm:cxn modelId="{AD7ECCA4-589F-477F-86E6-191A60958EE8}" type="presParOf" srcId="{71BAA3EC-822D-43E0-A504-B7E082894AF0}" destId="{23F5C866-1E66-4008-8387-32CCCD44C370}" srcOrd="0" destOrd="0" presId="urn:microsoft.com/office/officeart/2008/layout/LinedList"/>
    <dgm:cxn modelId="{12F73407-70C6-4513-B368-76800E79259C}" type="presParOf" srcId="{71BAA3EC-822D-43E0-A504-B7E082894AF0}" destId="{83B7B613-ACEB-46F9-8324-5F6C9588E4C3}" srcOrd="1" destOrd="0" presId="urn:microsoft.com/office/officeart/2008/layout/LinedList"/>
    <dgm:cxn modelId="{8BDB2ABC-9034-4198-AD0D-AC84755D6A4B}" type="presParOf" srcId="{83B7B613-ACEB-46F9-8324-5F6C9588E4C3}" destId="{CC7C075C-9A68-4588-A4C5-6AFF495E30D7}" srcOrd="0" destOrd="0" presId="urn:microsoft.com/office/officeart/2008/layout/LinedList"/>
    <dgm:cxn modelId="{5DBF97F1-F724-44EE-BB85-B91AD2386559}" type="presParOf" srcId="{83B7B613-ACEB-46F9-8324-5F6C9588E4C3}" destId="{D490E34B-D5BC-4E5C-8E85-3BE65EAFFA56}" srcOrd="1" destOrd="0" presId="urn:microsoft.com/office/officeart/2008/layout/LinedList"/>
    <dgm:cxn modelId="{0A6796C0-A828-44B9-8DEE-96BF39895269}" type="presParOf" srcId="{71BAA3EC-822D-43E0-A504-B7E082894AF0}" destId="{E4AEE573-B849-481C-89BD-D04F5DFDD3F3}" srcOrd="2" destOrd="0" presId="urn:microsoft.com/office/officeart/2008/layout/LinedList"/>
    <dgm:cxn modelId="{E88E06B0-22BA-46C3-AB35-228562AFC994}" type="presParOf" srcId="{71BAA3EC-822D-43E0-A504-B7E082894AF0}" destId="{B820B97E-12C8-4056-85AC-63AA0A6F322D}" srcOrd="3" destOrd="0" presId="urn:microsoft.com/office/officeart/2008/layout/LinedList"/>
    <dgm:cxn modelId="{2EFAB11E-DC29-46C7-A8EE-711F23BE7CA2}" type="presParOf" srcId="{B820B97E-12C8-4056-85AC-63AA0A6F322D}" destId="{37CE80B3-48F8-44F3-BA05-63673798B38E}" srcOrd="0" destOrd="0" presId="urn:microsoft.com/office/officeart/2008/layout/LinedList"/>
    <dgm:cxn modelId="{C4847990-98EA-4C0D-B24F-03F45187FD44}" type="presParOf" srcId="{B820B97E-12C8-4056-85AC-63AA0A6F322D}" destId="{40827CD8-6936-4666-BDCE-DFF6C481B3ED}" srcOrd="1" destOrd="0" presId="urn:microsoft.com/office/officeart/2008/layout/LinedList"/>
    <dgm:cxn modelId="{5395DDD1-8CA1-4E54-87E0-234ED0E5300B}" type="presParOf" srcId="{71BAA3EC-822D-43E0-A504-B7E082894AF0}" destId="{D89F930D-8CA2-4D4A-8456-E273B2283BE4}" srcOrd="4" destOrd="0" presId="urn:microsoft.com/office/officeart/2008/layout/LinedList"/>
    <dgm:cxn modelId="{309A4F13-9629-400C-AB43-528F03CA49B3}" type="presParOf" srcId="{71BAA3EC-822D-43E0-A504-B7E082894AF0}" destId="{EF3E7E82-F1E9-4E4C-ABF3-5707ADB95434}" srcOrd="5" destOrd="0" presId="urn:microsoft.com/office/officeart/2008/layout/LinedList"/>
    <dgm:cxn modelId="{CC65EB0A-D76B-4D4A-9EBA-F8C2397069A3}" type="presParOf" srcId="{EF3E7E82-F1E9-4E4C-ABF3-5707ADB95434}" destId="{0009A045-2F4B-4978-B06A-31D997B0F869}" srcOrd="0" destOrd="0" presId="urn:microsoft.com/office/officeart/2008/layout/LinedList"/>
    <dgm:cxn modelId="{435F652C-8C46-4583-A476-0DD8E4059DF5}" type="presParOf" srcId="{EF3E7E82-F1E9-4E4C-ABF3-5707ADB95434}" destId="{9E342A33-2F96-4653-A090-77E58DF0A10A}" srcOrd="1" destOrd="0" presId="urn:microsoft.com/office/officeart/2008/layout/LinedList"/>
    <dgm:cxn modelId="{393E0551-C898-4378-9CA1-C7234FCC3ED2}" type="presParOf" srcId="{71BAA3EC-822D-43E0-A504-B7E082894AF0}" destId="{C9066607-3BA3-4DC4-874A-1CBB59317E68}" srcOrd="6" destOrd="0" presId="urn:microsoft.com/office/officeart/2008/layout/LinedList"/>
    <dgm:cxn modelId="{6747C667-4339-47EF-8F08-0AC6765D9470}" type="presParOf" srcId="{71BAA3EC-822D-43E0-A504-B7E082894AF0}" destId="{722A97F1-75EE-4ED4-B98B-64C6B9D8D12B}" srcOrd="7" destOrd="0" presId="urn:microsoft.com/office/officeart/2008/layout/LinedList"/>
    <dgm:cxn modelId="{BDCE7A74-A76C-4790-BF89-7573BA2EA77B}" type="presParOf" srcId="{722A97F1-75EE-4ED4-B98B-64C6B9D8D12B}" destId="{D229FF45-397F-4453-A523-D336F4296B30}" srcOrd="0" destOrd="0" presId="urn:microsoft.com/office/officeart/2008/layout/LinedList"/>
    <dgm:cxn modelId="{56F72A51-D54C-4179-8C94-BEC7AA4AAF9A}" type="presParOf" srcId="{722A97F1-75EE-4ED4-B98B-64C6B9D8D12B}" destId="{91B7D1C8-38DE-4C3E-8450-EB64689637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A73A2-4DB5-44FF-B688-C65426F5C4F5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F6E79E-DA8A-4CE1-B803-0207FF546188}">
      <dgm:prSet/>
      <dgm:spPr/>
      <dgm:t>
        <a:bodyPr/>
        <a:lstStyle/>
        <a:p>
          <a:r>
            <a:rPr lang="en-GB" dirty="0"/>
            <a:t>CoRDS never sells, rents or leases personal information</a:t>
          </a:r>
          <a:endParaRPr lang="en-US" dirty="0"/>
        </a:p>
      </dgm:t>
    </dgm:pt>
    <dgm:pt modelId="{F38BA5A1-9752-45BC-AA0F-57496737CB5E}" type="parTrans" cxnId="{3CAB2A47-1A0A-4017-91D0-7A6EBD92BE74}">
      <dgm:prSet/>
      <dgm:spPr/>
      <dgm:t>
        <a:bodyPr/>
        <a:lstStyle/>
        <a:p>
          <a:endParaRPr lang="en-US"/>
        </a:p>
      </dgm:t>
    </dgm:pt>
    <dgm:pt modelId="{25D178ED-5198-40CF-B374-28B0AAC4547D}" type="sibTrans" cxnId="{3CAB2A47-1A0A-4017-91D0-7A6EBD92BE74}">
      <dgm:prSet/>
      <dgm:spPr/>
      <dgm:t>
        <a:bodyPr/>
        <a:lstStyle/>
        <a:p>
          <a:endParaRPr lang="en-US"/>
        </a:p>
      </dgm:t>
    </dgm:pt>
    <dgm:pt modelId="{70457238-AD4F-4F7E-848B-B7F27769AB08}">
      <dgm:prSet/>
      <dgm:spPr/>
      <dgm:t>
        <a:bodyPr/>
        <a:lstStyle/>
        <a:p>
          <a:r>
            <a:rPr lang="en-GB"/>
            <a:t>Information in CoRDS remains there unless consent to share is provided by the participant</a:t>
          </a:r>
          <a:endParaRPr lang="en-US"/>
        </a:p>
      </dgm:t>
    </dgm:pt>
    <dgm:pt modelId="{6ABD96DD-3957-4F9E-9869-2F82568F1264}" type="parTrans" cxnId="{56D820E3-ECF3-4365-936A-19D1435774BB}">
      <dgm:prSet/>
      <dgm:spPr/>
      <dgm:t>
        <a:bodyPr/>
        <a:lstStyle/>
        <a:p>
          <a:endParaRPr lang="en-US"/>
        </a:p>
      </dgm:t>
    </dgm:pt>
    <dgm:pt modelId="{90F48D82-0EA9-42C5-9B11-229C00E8F2F1}" type="sibTrans" cxnId="{56D820E3-ECF3-4365-936A-19D1435774BB}">
      <dgm:prSet/>
      <dgm:spPr/>
      <dgm:t>
        <a:bodyPr/>
        <a:lstStyle/>
        <a:p>
          <a:endParaRPr lang="en-US"/>
        </a:p>
      </dgm:t>
    </dgm:pt>
    <dgm:pt modelId="{10853737-DC0E-4F80-AEBD-775C5532CE10}" type="pres">
      <dgm:prSet presAssocID="{377A73A2-4DB5-44FF-B688-C65426F5C4F5}" presName="vert0" presStyleCnt="0">
        <dgm:presLayoutVars>
          <dgm:dir/>
          <dgm:animOne val="branch"/>
          <dgm:animLvl val="lvl"/>
        </dgm:presLayoutVars>
      </dgm:prSet>
      <dgm:spPr/>
    </dgm:pt>
    <dgm:pt modelId="{49C4516B-4127-45BD-BD3C-7910632353C8}" type="pres">
      <dgm:prSet presAssocID="{43F6E79E-DA8A-4CE1-B803-0207FF546188}" presName="thickLine" presStyleLbl="alignNode1" presStyleIdx="0" presStyleCnt="2"/>
      <dgm:spPr/>
    </dgm:pt>
    <dgm:pt modelId="{CC0A64A4-EAF9-4E2F-BD71-9D5D6221EBBB}" type="pres">
      <dgm:prSet presAssocID="{43F6E79E-DA8A-4CE1-B803-0207FF546188}" presName="horz1" presStyleCnt="0"/>
      <dgm:spPr/>
    </dgm:pt>
    <dgm:pt modelId="{2A0DD1CF-B22D-450D-AF6F-C1A15C28225B}" type="pres">
      <dgm:prSet presAssocID="{43F6E79E-DA8A-4CE1-B803-0207FF546188}" presName="tx1" presStyleLbl="revTx" presStyleIdx="0" presStyleCnt="2"/>
      <dgm:spPr/>
    </dgm:pt>
    <dgm:pt modelId="{4000B357-6A8B-4C5E-886D-DB1411954C9A}" type="pres">
      <dgm:prSet presAssocID="{43F6E79E-DA8A-4CE1-B803-0207FF546188}" presName="vert1" presStyleCnt="0"/>
      <dgm:spPr/>
    </dgm:pt>
    <dgm:pt modelId="{EFB26798-7296-42C0-BAE4-9066EA5897CF}" type="pres">
      <dgm:prSet presAssocID="{70457238-AD4F-4F7E-848B-B7F27769AB08}" presName="thickLine" presStyleLbl="alignNode1" presStyleIdx="1" presStyleCnt="2"/>
      <dgm:spPr/>
    </dgm:pt>
    <dgm:pt modelId="{23AA7FF7-47C2-445F-A332-E40FFBEC952B}" type="pres">
      <dgm:prSet presAssocID="{70457238-AD4F-4F7E-848B-B7F27769AB08}" presName="horz1" presStyleCnt="0"/>
      <dgm:spPr/>
    </dgm:pt>
    <dgm:pt modelId="{5139960D-928A-46C6-BB08-63FE8B83F6B4}" type="pres">
      <dgm:prSet presAssocID="{70457238-AD4F-4F7E-848B-B7F27769AB08}" presName="tx1" presStyleLbl="revTx" presStyleIdx="1" presStyleCnt="2"/>
      <dgm:spPr/>
    </dgm:pt>
    <dgm:pt modelId="{7FD46DA9-02B1-4305-8A33-D29C04778776}" type="pres">
      <dgm:prSet presAssocID="{70457238-AD4F-4F7E-848B-B7F27769AB08}" presName="vert1" presStyleCnt="0"/>
      <dgm:spPr/>
    </dgm:pt>
  </dgm:ptLst>
  <dgm:cxnLst>
    <dgm:cxn modelId="{3CAB2A47-1A0A-4017-91D0-7A6EBD92BE74}" srcId="{377A73A2-4DB5-44FF-B688-C65426F5C4F5}" destId="{43F6E79E-DA8A-4CE1-B803-0207FF546188}" srcOrd="0" destOrd="0" parTransId="{F38BA5A1-9752-45BC-AA0F-57496737CB5E}" sibTransId="{25D178ED-5198-40CF-B374-28B0AAC4547D}"/>
    <dgm:cxn modelId="{1E758468-18E8-40A9-81D3-6E1EDBD42033}" type="presOf" srcId="{70457238-AD4F-4F7E-848B-B7F27769AB08}" destId="{5139960D-928A-46C6-BB08-63FE8B83F6B4}" srcOrd="0" destOrd="0" presId="urn:microsoft.com/office/officeart/2008/layout/LinedList"/>
    <dgm:cxn modelId="{9CB7608B-67BF-4A16-A00F-7B793095A478}" type="presOf" srcId="{43F6E79E-DA8A-4CE1-B803-0207FF546188}" destId="{2A0DD1CF-B22D-450D-AF6F-C1A15C28225B}" srcOrd="0" destOrd="0" presId="urn:microsoft.com/office/officeart/2008/layout/LinedList"/>
    <dgm:cxn modelId="{8C74D2CD-2610-40A9-BA0F-87A6FF34456D}" type="presOf" srcId="{377A73A2-4DB5-44FF-B688-C65426F5C4F5}" destId="{10853737-DC0E-4F80-AEBD-775C5532CE10}" srcOrd="0" destOrd="0" presId="urn:microsoft.com/office/officeart/2008/layout/LinedList"/>
    <dgm:cxn modelId="{56D820E3-ECF3-4365-936A-19D1435774BB}" srcId="{377A73A2-4DB5-44FF-B688-C65426F5C4F5}" destId="{70457238-AD4F-4F7E-848B-B7F27769AB08}" srcOrd="1" destOrd="0" parTransId="{6ABD96DD-3957-4F9E-9869-2F82568F1264}" sibTransId="{90F48D82-0EA9-42C5-9B11-229C00E8F2F1}"/>
    <dgm:cxn modelId="{5208D351-D94F-4767-9E41-87858A11AA95}" type="presParOf" srcId="{10853737-DC0E-4F80-AEBD-775C5532CE10}" destId="{49C4516B-4127-45BD-BD3C-7910632353C8}" srcOrd="0" destOrd="0" presId="urn:microsoft.com/office/officeart/2008/layout/LinedList"/>
    <dgm:cxn modelId="{AFA65726-2A4D-49E0-B083-C3A28ACC986E}" type="presParOf" srcId="{10853737-DC0E-4F80-AEBD-775C5532CE10}" destId="{CC0A64A4-EAF9-4E2F-BD71-9D5D6221EBBB}" srcOrd="1" destOrd="0" presId="urn:microsoft.com/office/officeart/2008/layout/LinedList"/>
    <dgm:cxn modelId="{25F42340-B021-46D1-AFD7-100713F8FE8F}" type="presParOf" srcId="{CC0A64A4-EAF9-4E2F-BD71-9D5D6221EBBB}" destId="{2A0DD1CF-B22D-450D-AF6F-C1A15C28225B}" srcOrd="0" destOrd="0" presId="urn:microsoft.com/office/officeart/2008/layout/LinedList"/>
    <dgm:cxn modelId="{CE179A9B-0B48-41CA-83CF-63AD535978D7}" type="presParOf" srcId="{CC0A64A4-EAF9-4E2F-BD71-9D5D6221EBBB}" destId="{4000B357-6A8B-4C5E-886D-DB1411954C9A}" srcOrd="1" destOrd="0" presId="urn:microsoft.com/office/officeart/2008/layout/LinedList"/>
    <dgm:cxn modelId="{19226F0F-FC4C-4A1B-B747-5864D31E944F}" type="presParOf" srcId="{10853737-DC0E-4F80-AEBD-775C5532CE10}" destId="{EFB26798-7296-42C0-BAE4-9066EA5897CF}" srcOrd="2" destOrd="0" presId="urn:microsoft.com/office/officeart/2008/layout/LinedList"/>
    <dgm:cxn modelId="{DE41378F-B4D8-42BF-969C-35A9F22D0C88}" type="presParOf" srcId="{10853737-DC0E-4F80-AEBD-775C5532CE10}" destId="{23AA7FF7-47C2-445F-A332-E40FFBEC952B}" srcOrd="3" destOrd="0" presId="urn:microsoft.com/office/officeart/2008/layout/LinedList"/>
    <dgm:cxn modelId="{AE03B2AC-53CA-44E8-83CA-1E9530B7D0A7}" type="presParOf" srcId="{23AA7FF7-47C2-445F-A332-E40FFBEC952B}" destId="{5139960D-928A-46C6-BB08-63FE8B83F6B4}" srcOrd="0" destOrd="0" presId="urn:microsoft.com/office/officeart/2008/layout/LinedList"/>
    <dgm:cxn modelId="{2C84BB82-2F7C-4EEC-A124-3A53A5F3585F}" type="presParOf" srcId="{23AA7FF7-47C2-445F-A332-E40FFBEC952B}" destId="{7FD46DA9-02B1-4305-8A33-D29C047787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A73A2-4DB5-44FF-B688-C65426F5C4F5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3F6E79E-DA8A-4CE1-B803-0207FF546188}">
      <dgm:prSet/>
      <dgm:spPr/>
      <dgm:t>
        <a:bodyPr/>
        <a:lstStyle/>
        <a:p>
          <a:r>
            <a:rPr lang="en-GB"/>
            <a:t>New discoveries are made based on the information contained in the natural history of a disease</a:t>
          </a:r>
          <a:endParaRPr lang="en-US"/>
        </a:p>
      </dgm:t>
    </dgm:pt>
    <dgm:pt modelId="{F38BA5A1-9752-45BC-AA0F-57496737CB5E}" type="parTrans" cxnId="{3CAB2A47-1A0A-4017-91D0-7A6EBD92BE74}">
      <dgm:prSet/>
      <dgm:spPr/>
      <dgm:t>
        <a:bodyPr/>
        <a:lstStyle/>
        <a:p>
          <a:endParaRPr lang="en-US"/>
        </a:p>
      </dgm:t>
    </dgm:pt>
    <dgm:pt modelId="{25D178ED-5198-40CF-B374-28B0AAC4547D}" type="sibTrans" cxnId="{3CAB2A47-1A0A-4017-91D0-7A6EBD92BE74}">
      <dgm:prSet/>
      <dgm:spPr/>
      <dgm:t>
        <a:bodyPr/>
        <a:lstStyle/>
        <a:p>
          <a:endParaRPr lang="en-US"/>
        </a:p>
      </dgm:t>
    </dgm:pt>
    <dgm:pt modelId="{70457238-AD4F-4F7E-848B-B7F27769AB08}">
      <dgm:prSet/>
      <dgm:spPr/>
      <dgm:t>
        <a:bodyPr/>
        <a:lstStyle/>
        <a:p>
          <a:r>
            <a:rPr lang="en-GB"/>
            <a:t>Patients own their stories. By sharing each story, scientists and  doctors learn more about how to approach rare disease research and treatment.</a:t>
          </a:r>
          <a:endParaRPr lang="en-US"/>
        </a:p>
      </dgm:t>
    </dgm:pt>
    <dgm:pt modelId="{6ABD96DD-3957-4F9E-9869-2F82568F1264}" type="parTrans" cxnId="{56D820E3-ECF3-4365-936A-19D1435774BB}">
      <dgm:prSet/>
      <dgm:spPr/>
      <dgm:t>
        <a:bodyPr/>
        <a:lstStyle/>
        <a:p>
          <a:endParaRPr lang="en-US"/>
        </a:p>
      </dgm:t>
    </dgm:pt>
    <dgm:pt modelId="{90F48D82-0EA9-42C5-9B11-229C00E8F2F1}" type="sibTrans" cxnId="{56D820E3-ECF3-4365-936A-19D1435774BB}">
      <dgm:prSet/>
      <dgm:spPr/>
      <dgm:t>
        <a:bodyPr/>
        <a:lstStyle/>
        <a:p>
          <a:endParaRPr lang="en-US"/>
        </a:p>
      </dgm:t>
    </dgm:pt>
    <dgm:pt modelId="{4C4F7562-42A4-4A3B-93E8-EFED1C068853}" type="pres">
      <dgm:prSet presAssocID="{377A73A2-4DB5-44FF-B688-C65426F5C4F5}" presName="vert0" presStyleCnt="0">
        <dgm:presLayoutVars>
          <dgm:dir/>
          <dgm:animOne val="branch"/>
          <dgm:animLvl val="lvl"/>
        </dgm:presLayoutVars>
      </dgm:prSet>
      <dgm:spPr/>
    </dgm:pt>
    <dgm:pt modelId="{3246C09A-BEC5-4076-8B8B-30E734426360}" type="pres">
      <dgm:prSet presAssocID="{43F6E79E-DA8A-4CE1-B803-0207FF546188}" presName="thickLine" presStyleLbl="alignNode1" presStyleIdx="0" presStyleCnt="2"/>
      <dgm:spPr/>
    </dgm:pt>
    <dgm:pt modelId="{1231091E-5BB7-4D0B-AA99-516BB2C747F1}" type="pres">
      <dgm:prSet presAssocID="{43F6E79E-DA8A-4CE1-B803-0207FF546188}" presName="horz1" presStyleCnt="0"/>
      <dgm:spPr/>
    </dgm:pt>
    <dgm:pt modelId="{53E38606-5A71-45BB-B7EC-6F82FFB2D760}" type="pres">
      <dgm:prSet presAssocID="{43F6E79E-DA8A-4CE1-B803-0207FF546188}" presName="tx1" presStyleLbl="revTx" presStyleIdx="0" presStyleCnt="2"/>
      <dgm:spPr/>
    </dgm:pt>
    <dgm:pt modelId="{69929C71-3117-4709-AADF-DC303CE44F7A}" type="pres">
      <dgm:prSet presAssocID="{43F6E79E-DA8A-4CE1-B803-0207FF546188}" presName="vert1" presStyleCnt="0"/>
      <dgm:spPr/>
    </dgm:pt>
    <dgm:pt modelId="{6239E695-E3DB-40A4-998D-6A6EDBF5A409}" type="pres">
      <dgm:prSet presAssocID="{70457238-AD4F-4F7E-848B-B7F27769AB08}" presName="thickLine" presStyleLbl="alignNode1" presStyleIdx="1" presStyleCnt="2"/>
      <dgm:spPr/>
    </dgm:pt>
    <dgm:pt modelId="{EFEB025A-4E20-488F-82C1-679587F9FB49}" type="pres">
      <dgm:prSet presAssocID="{70457238-AD4F-4F7E-848B-B7F27769AB08}" presName="horz1" presStyleCnt="0"/>
      <dgm:spPr/>
    </dgm:pt>
    <dgm:pt modelId="{09C92D3A-DF2A-4BC9-933A-34BA9BBB6318}" type="pres">
      <dgm:prSet presAssocID="{70457238-AD4F-4F7E-848B-B7F27769AB08}" presName="tx1" presStyleLbl="revTx" presStyleIdx="1" presStyleCnt="2"/>
      <dgm:spPr/>
    </dgm:pt>
    <dgm:pt modelId="{379A2FF1-DF69-4EAA-9B14-47C4EA92D99D}" type="pres">
      <dgm:prSet presAssocID="{70457238-AD4F-4F7E-848B-B7F27769AB08}" presName="vert1" presStyleCnt="0"/>
      <dgm:spPr/>
    </dgm:pt>
  </dgm:ptLst>
  <dgm:cxnLst>
    <dgm:cxn modelId="{3CAB2A47-1A0A-4017-91D0-7A6EBD92BE74}" srcId="{377A73A2-4DB5-44FF-B688-C65426F5C4F5}" destId="{43F6E79E-DA8A-4CE1-B803-0207FF546188}" srcOrd="0" destOrd="0" parTransId="{F38BA5A1-9752-45BC-AA0F-57496737CB5E}" sibTransId="{25D178ED-5198-40CF-B374-28B0AAC4547D}"/>
    <dgm:cxn modelId="{32D78DA4-A97C-4FE7-8471-D4CAC8C5E30D}" type="presOf" srcId="{377A73A2-4DB5-44FF-B688-C65426F5C4F5}" destId="{4C4F7562-42A4-4A3B-93E8-EFED1C068853}" srcOrd="0" destOrd="0" presId="urn:microsoft.com/office/officeart/2008/layout/LinedList"/>
    <dgm:cxn modelId="{E51555B4-5BDA-44C7-BF3D-A1CB9BFB33CA}" type="presOf" srcId="{43F6E79E-DA8A-4CE1-B803-0207FF546188}" destId="{53E38606-5A71-45BB-B7EC-6F82FFB2D760}" srcOrd="0" destOrd="0" presId="urn:microsoft.com/office/officeart/2008/layout/LinedList"/>
    <dgm:cxn modelId="{56D820E3-ECF3-4365-936A-19D1435774BB}" srcId="{377A73A2-4DB5-44FF-B688-C65426F5C4F5}" destId="{70457238-AD4F-4F7E-848B-B7F27769AB08}" srcOrd="1" destOrd="0" parTransId="{6ABD96DD-3957-4F9E-9869-2F82568F1264}" sibTransId="{90F48D82-0EA9-42C5-9B11-229C00E8F2F1}"/>
    <dgm:cxn modelId="{5FB98DEA-1D37-4DD6-9AFB-2A399FC2E159}" type="presOf" srcId="{70457238-AD4F-4F7E-848B-B7F27769AB08}" destId="{09C92D3A-DF2A-4BC9-933A-34BA9BBB6318}" srcOrd="0" destOrd="0" presId="urn:microsoft.com/office/officeart/2008/layout/LinedList"/>
    <dgm:cxn modelId="{BDF68175-0CDF-4A0E-9532-1747E560AA81}" type="presParOf" srcId="{4C4F7562-42A4-4A3B-93E8-EFED1C068853}" destId="{3246C09A-BEC5-4076-8B8B-30E734426360}" srcOrd="0" destOrd="0" presId="urn:microsoft.com/office/officeart/2008/layout/LinedList"/>
    <dgm:cxn modelId="{FFEA7FA5-A29C-423F-B4B1-98580527166D}" type="presParOf" srcId="{4C4F7562-42A4-4A3B-93E8-EFED1C068853}" destId="{1231091E-5BB7-4D0B-AA99-516BB2C747F1}" srcOrd="1" destOrd="0" presId="urn:microsoft.com/office/officeart/2008/layout/LinedList"/>
    <dgm:cxn modelId="{52406EAF-AAD5-4EEE-AD8A-A889EA5CBFFD}" type="presParOf" srcId="{1231091E-5BB7-4D0B-AA99-516BB2C747F1}" destId="{53E38606-5A71-45BB-B7EC-6F82FFB2D760}" srcOrd="0" destOrd="0" presId="urn:microsoft.com/office/officeart/2008/layout/LinedList"/>
    <dgm:cxn modelId="{9A1C4022-93F1-468F-ACCA-AE862597A922}" type="presParOf" srcId="{1231091E-5BB7-4D0B-AA99-516BB2C747F1}" destId="{69929C71-3117-4709-AADF-DC303CE44F7A}" srcOrd="1" destOrd="0" presId="urn:microsoft.com/office/officeart/2008/layout/LinedList"/>
    <dgm:cxn modelId="{DBEBEC0F-D612-4F46-8948-035921E44ACB}" type="presParOf" srcId="{4C4F7562-42A4-4A3B-93E8-EFED1C068853}" destId="{6239E695-E3DB-40A4-998D-6A6EDBF5A409}" srcOrd="2" destOrd="0" presId="urn:microsoft.com/office/officeart/2008/layout/LinedList"/>
    <dgm:cxn modelId="{75DD0871-C348-46F8-9605-1B0AA6861AFA}" type="presParOf" srcId="{4C4F7562-42A4-4A3B-93E8-EFED1C068853}" destId="{EFEB025A-4E20-488F-82C1-679587F9FB49}" srcOrd="3" destOrd="0" presId="urn:microsoft.com/office/officeart/2008/layout/LinedList"/>
    <dgm:cxn modelId="{BF9F0A01-FA52-4AEF-AD16-76E15ABDDE44}" type="presParOf" srcId="{EFEB025A-4E20-488F-82C1-679587F9FB49}" destId="{09C92D3A-DF2A-4BC9-933A-34BA9BBB6318}" srcOrd="0" destOrd="0" presId="urn:microsoft.com/office/officeart/2008/layout/LinedList"/>
    <dgm:cxn modelId="{09C94CD8-3B5A-43E6-B71B-0EE8142E01CC}" type="presParOf" srcId="{EFEB025A-4E20-488F-82C1-679587F9FB49}" destId="{379A2FF1-DF69-4EAA-9B14-47C4EA92D9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90995-9F00-4B76-92EC-5DC930D29C79}">
      <dsp:nvSpPr>
        <dsp:cNvPr id="0" name=""/>
        <dsp:cNvSpPr/>
      </dsp:nvSpPr>
      <dsp:spPr>
        <a:xfrm>
          <a:off x="-204613" y="9505"/>
          <a:ext cx="6910387" cy="14426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719DB-C2DF-4540-96F7-EC500C76A25D}">
      <dsp:nvSpPr>
        <dsp:cNvPr id="0" name=""/>
        <dsp:cNvSpPr/>
      </dsp:nvSpPr>
      <dsp:spPr>
        <a:xfrm>
          <a:off x="231794" y="334107"/>
          <a:ext cx="795022" cy="793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84111-4B89-4FFA-9800-707C906073D2}">
      <dsp:nvSpPr>
        <dsp:cNvPr id="0" name=""/>
        <dsp:cNvSpPr/>
      </dsp:nvSpPr>
      <dsp:spPr>
        <a:xfrm>
          <a:off x="1052733" y="0"/>
          <a:ext cx="5762944" cy="14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help to build a more complete picture of a disease. This can support research studies, healthcare services, and patient group projects. </a:t>
          </a:r>
        </a:p>
      </dsp:txBody>
      <dsp:txXfrm>
        <a:off x="1052733" y="0"/>
        <a:ext cx="5762944" cy="1444083"/>
      </dsp:txXfrm>
    </dsp:sp>
    <dsp:sp modelId="{7E6E3F41-F3C3-4DE8-B506-B533C77BA9D5}">
      <dsp:nvSpPr>
        <dsp:cNvPr id="0" name=""/>
        <dsp:cNvSpPr/>
      </dsp:nvSpPr>
      <dsp:spPr>
        <a:xfrm>
          <a:off x="-204613" y="1803670"/>
          <a:ext cx="6910387" cy="14426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14E70-78AE-4C93-AE9F-AEC6B5950955}">
      <dsp:nvSpPr>
        <dsp:cNvPr id="0" name=""/>
        <dsp:cNvSpPr/>
      </dsp:nvSpPr>
      <dsp:spPr>
        <a:xfrm>
          <a:off x="231794" y="2128272"/>
          <a:ext cx="795022" cy="793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C00D2-5121-4EE6-9EC8-42BA9EC8DAE9}">
      <dsp:nvSpPr>
        <dsp:cNvPr id="0" name=""/>
        <dsp:cNvSpPr/>
      </dsp:nvSpPr>
      <dsp:spPr>
        <a:xfrm>
          <a:off x="986927" y="1801100"/>
          <a:ext cx="6128073" cy="14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can also improve understanding of how a disease progress through the average patients’ lifetime. </a:t>
          </a:r>
        </a:p>
      </dsp:txBody>
      <dsp:txXfrm>
        <a:off x="986927" y="1801100"/>
        <a:ext cx="6128073" cy="1444083"/>
      </dsp:txXfrm>
    </dsp:sp>
    <dsp:sp modelId="{65A76876-5639-4794-B4B1-13E4370B3038}">
      <dsp:nvSpPr>
        <dsp:cNvPr id="0" name=""/>
        <dsp:cNvSpPr/>
      </dsp:nvSpPr>
      <dsp:spPr>
        <a:xfrm>
          <a:off x="-204613" y="3608410"/>
          <a:ext cx="6910387" cy="14426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16A1F-C661-4BF0-B4A4-793B7B153688}">
      <dsp:nvSpPr>
        <dsp:cNvPr id="0" name=""/>
        <dsp:cNvSpPr/>
      </dsp:nvSpPr>
      <dsp:spPr>
        <a:xfrm>
          <a:off x="231794" y="3922436"/>
          <a:ext cx="795022" cy="793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F355E-67DB-4FDC-BAE4-B15FA7C7E20D}">
      <dsp:nvSpPr>
        <dsp:cNvPr id="0" name=""/>
        <dsp:cNvSpPr/>
      </dsp:nvSpPr>
      <dsp:spPr>
        <a:xfrm>
          <a:off x="996527" y="3606615"/>
          <a:ext cx="6108872" cy="14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information is useful for all health conditions but   is particularly valuable in </a:t>
          </a:r>
          <a:r>
            <a:rPr lang="en-US" sz="2000" b="1" kern="1200" dirty="0"/>
            <a:t>rare diseases </a:t>
          </a:r>
          <a:r>
            <a:rPr lang="en-US" sz="2000" kern="1200" dirty="0"/>
            <a:t>where there tends  to be a shortage of knowledge.</a:t>
          </a:r>
        </a:p>
      </dsp:txBody>
      <dsp:txXfrm>
        <a:off x="996527" y="3606615"/>
        <a:ext cx="6108872" cy="1444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E97F0-5F0A-4114-95C8-33AF02732B61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0F7A3-F1BA-4F92-8809-8335DAC560BB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41EDD-0986-474D-96C4-F5A05EC4E0DC}">
      <dsp:nvSpPr>
        <dsp:cNvPr id="0" name=""/>
        <dsp:cNvSpPr/>
      </dsp:nvSpPr>
      <dsp:spPr>
        <a:xfrm>
          <a:off x="919851" y="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ASUK have recently embarked on a project to participate in a rare disease patient registry called </a:t>
          </a:r>
          <a:r>
            <a:rPr lang="en-GB" sz="1900" b="1" kern="1200"/>
            <a:t>CoRDS</a:t>
          </a:r>
          <a:endParaRPr lang="en-US" sz="1900" kern="1200"/>
        </a:p>
      </dsp:txBody>
      <dsp:txXfrm>
        <a:off x="919851" y="0"/>
        <a:ext cx="9138548" cy="796407"/>
      </dsp:txXfrm>
    </dsp:sp>
    <dsp:sp modelId="{6A47D5F2-8712-4F19-A6EC-2063429C1E6D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C9D4A-7084-45CB-B2D8-D1DE3F7470C7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54EEE-6A47-48A4-9AA5-74EF53729B31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CoRDS</a:t>
          </a:r>
          <a:r>
            <a:rPr lang="en-US" sz="1900" kern="1200" dirty="0"/>
            <a:t> </a:t>
          </a:r>
          <a:r>
            <a:rPr lang="en-GB" sz="1900" kern="1200" dirty="0"/>
            <a:t>stands for the </a:t>
          </a:r>
          <a:r>
            <a:rPr lang="en-US" sz="1900" b="1" kern="1200" dirty="0"/>
            <a:t>Coordination of Rare Diseases at Sanford University</a:t>
          </a:r>
          <a:r>
            <a:rPr lang="en-US" sz="1900" kern="1200" dirty="0"/>
            <a:t>. It is an American based registry which holds patient information records for 7000 rare diseases</a:t>
          </a:r>
        </a:p>
      </dsp:txBody>
      <dsp:txXfrm>
        <a:off x="919851" y="997081"/>
        <a:ext cx="9138548" cy="796407"/>
      </dsp:txXfrm>
    </dsp:sp>
    <dsp:sp modelId="{742052CC-0544-4FC5-9492-C581EEE5FE8B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6FB41-862B-4B0D-AA58-3C87D6B455AF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D2B8-3977-4182-A65E-A594A9B9B9A7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It is managed by the research arm of Sanford Health at Sanford University</a:t>
          </a:r>
          <a:endParaRPr lang="en-US" sz="1900" kern="1200" dirty="0"/>
        </a:p>
      </dsp:txBody>
      <dsp:txXfrm>
        <a:off x="919851" y="1992590"/>
        <a:ext cx="9138548" cy="796407"/>
      </dsp:txXfrm>
    </dsp:sp>
    <dsp:sp modelId="{BE5039F9-381B-4E37-B533-42974021BB8C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00BB7-AB2B-4D86-8C5E-3BD29C6E4129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2A5C6-E1AE-452B-A536-640E287471D2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CoRDS is available at no cost to patients, advocacy groups or researchers. It is completely free.</a:t>
          </a:r>
          <a:endParaRPr lang="en-US" sz="1900" kern="1200" dirty="0"/>
        </a:p>
      </dsp:txBody>
      <dsp:txXfrm>
        <a:off x="919851" y="2988100"/>
        <a:ext cx="9138548" cy="796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C866-1E66-4008-8387-32CCCD44C370}">
      <dsp:nvSpPr>
        <dsp:cNvPr id="0" name=""/>
        <dsp:cNvSpPr/>
      </dsp:nvSpPr>
      <dsp:spPr>
        <a:xfrm>
          <a:off x="0" y="0"/>
          <a:ext cx="684711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C075C-9A68-4588-A4C5-6AFF495E30D7}">
      <dsp:nvSpPr>
        <dsp:cNvPr id="0" name=""/>
        <dsp:cNvSpPr/>
      </dsp:nvSpPr>
      <dsp:spPr>
        <a:xfrm>
          <a:off x="0" y="0"/>
          <a:ext cx="6847117" cy="830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Advocates such as ASUK can create a disease specific questionnaire which patients and their families can complete</a:t>
          </a:r>
          <a:endParaRPr lang="en-US" sz="2100" kern="1200"/>
        </a:p>
      </dsp:txBody>
      <dsp:txXfrm>
        <a:off x="0" y="0"/>
        <a:ext cx="6847117" cy="830035"/>
      </dsp:txXfrm>
    </dsp:sp>
    <dsp:sp modelId="{E4AEE573-B849-481C-89BD-D04F5DFDD3F3}">
      <dsp:nvSpPr>
        <dsp:cNvPr id="0" name=""/>
        <dsp:cNvSpPr/>
      </dsp:nvSpPr>
      <dsp:spPr>
        <a:xfrm>
          <a:off x="0" y="830035"/>
          <a:ext cx="6847117" cy="0"/>
        </a:xfrm>
        <a:prstGeom prst="line">
          <a:avLst/>
        </a:prstGeom>
        <a:gradFill rotWithShape="0">
          <a:gsLst>
            <a:gs pos="0">
              <a:schemeClr val="accent5">
                <a:hueOff val="785595"/>
                <a:satOff val="-3757"/>
                <a:lumOff val="4118"/>
                <a:alphaOff val="0"/>
                <a:shade val="85000"/>
                <a:satMod val="130000"/>
              </a:schemeClr>
            </a:gs>
            <a:gs pos="34000">
              <a:schemeClr val="accent5">
                <a:hueOff val="785595"/>
                <a:satOff val="-3757"/>
                <a:lumOff val="4118"/>
                <a:alphaOff val="0"/>
                <a:shade val="87000"/>
                <a:satMod val="125000"/>
              </a:schemeClr>
            </a:gs>
            <a:gs pos="70000">
              <a:schemeClr val="accent5">
                <a:hueOff val="785595"/>
                <a:satOff val="-3757"/>
                <a:lumOff val="41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85595"/>
                <a:satOff val="-3757"/>
                <a:lumOff val="41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E80B3-48F8-44F3-BA05-63673798B38E}">
      <dsp:nvSpPr>
        <dsp:cNvPr id="0" name=""/>
        <dsp:cNvSpPr/>
      </dsp:nvSpPr>
      <dsp:spPr>
        <a:xfrm>
          <a:off x="0" y="830035"/>
          <a:ext cx="6847117" cy="830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Researchers and Clinicians can apply for access to the data in CoRDS</a:t>
          </a:r>
          <a:endParaRPr lang="en-US" sz="2100" kern="1200"/>
        </a:p>
      </dsp:txBody>
      <dsp:txXfrm>
        <a:off x="0" y="830035"/>
        <a:ext cx="6847117" cy="830035"/>
      </dsp:txXfrm>
    </dsp:sp>
    <dsp:sp modelId="{D89F930D-8CA2-4D4A-8456-E273B2283BE4}">
      <dsp:nvSpPr>
        <dsp:cNvPr id="0" name=""/>
        <dsp:cNvSpPr/>
      </dsp:nvSpPr>
      <dsp:spPr>
        <a:xfrm>
          <a:off x="0" y="1660071"/>
          <a:ext cx="6847117" cy="0"/>
        </a:xfrm>
        <a:prstGeom prst="line">
          <a:avLst/>
        </a:prstGeom>
        <a:gradFill rotWithShape="0">
          <a:gsLst>
            <a:gs pos="0">
              <a:schemeClr val="accent5">
                <a:hueOff val="1571189"/>
                <a:satOff val="-7513"/>
                <a:lumOff val="8235"/>
                <a:alphaOff val="0"/>
                <a:shade val="85000"/>
                <a:satMod val="130000"/>
              </a:schemeClr>
            </a:gs>
            <a:gs pos="34000">
              <a:schemeClr val="accent5">
                <a:hueOff val="1571189"/>
                <a:satOff val="-7513"/>
                <a:lumOff val="8235"/>
                <a:alphaOff val="0"/>
                <a:shade val="87000"/>
                <a:satMod val="125000"/>
              </a:schemeClr>
            </a:gs>
            <a:gs pos="70000">
              <a:schemeClr val="accent5">
                <a:hueOff val="1571189"/>
                <a:satOff val="-7513"/>
                <a:lumOff val="8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71189"/>
                <a:satOff val="-7513"/>
                <a:lumOff val="8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9A045-2F4B-4978-B06A-31D997B0F869}">
      <dsp:nvSpPr>
        <dsp:cNvPr id="0" name=""/>
        <dsp:cNvSpPr/>
      </dsp:nvSpPr>
      <dsp:spPr>
        <a:xfrm>
          <a:off x="0" y="1660071"/>
          <a:ext cx="6847117" cy="830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Participants in the questionnaire are the primary owners of the data</a:t>
          </a:r>
          <a:endParaRPr lang="en-US" sz="2100" kern="1200"/>
        </a:p>
      </dsp:txBody>
      <dsp:txXfrm>
        <a:off x="0" y="1660071"/>
        <a:ext cx="6847117" cy="830035"/>
      </dsp:txXfrm>
    </dsp:sp>
    <dsp:sp modelId="{C9066607-3BA3-4DC4-874A-1CBB59317E68}">
      <dsp:nvSpPr>
        <dsp:cNvPr id="0" name=""/>
        <dsp:cNvSpPr/>
      </dsp:nvSpPr>
      <dsp:spPr>
        <a:xfrm>
          <a:off x="0" y="2490107"/>
          <a:ext cx="6847117" cy="0"/>
        </a:xfrm>
        <a:prstGeom prst="lin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hade val="85000"/>
                <a:satMod val="130000"/>
              </a:schemeClr>
            </a:gs>
            <a:gs pos="34000">
              <a:schemeClr val="accent5">
                <a:hueOff val="2356783"/>
                <a:satOff val="-11270"/>
                <a:lumOff val="12353"/>
                <a:alphaOff val="0"/>
                <a:shade val="87000"/>
                <a:satMod val="125000"/>
              </a:schemeClr>
            </a:gs>
            <a:gs pos="70000">
              <a:schemeClr val="accent5">
                <a:hueOff val="2356783"/>
                <a:satOff val="-11270"/>
                <a:lumOff val="1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9FF45-397F-4453-A523-D336F4296B30}">
      <dsp:nvSpPr>
        <dsp:cNvPr id="0" name=""/>
        <dsp:cNvSpPr/>
      </dsp:nvSpPr>
      <dsp:spPr>
        <a:xfrm>
          <a:off x="0" y="2490107"/>
          <a:ext cx="6847117" cy="830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CoRDS registry is </a:t>
          </a:r>
          <a:r>
            <a:rPr lang="en-US" sz="2100" b="1" kern="1200" dirty="0"/>
            <a:t>SECURE</a:t>
          </a:r>
          <a:r>
            <a:rPr lang="en-US" sz="2100" kern="1200" dirty="0"/>
            <a:t> and participant information is protected </a:t>
          </a:r>
        </a:p>
      </dsp:txBody>
      <dsp:txXfrm>
        <a:off x="0" y="2490107"/>
        <a:ext cx="6847117" cy="830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4516B-4127-45BD-BD3C-7910632353C8}">
      <dsp:nvSpPr>
        <dsp:cNvPr id="0" name=""/>
        <dsp:cNvSpPr/>
      </dsp:nvSpPr>
      <dsp:spPr>
        <a:xfrm>
          <a:off x="0" y="0"/>
          <a:ext cx="684711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0DD1CF-B22D-450D-AF6F-C1A15C28225B}">
      <dsp:nvSpPr>
        <dsp:cNvPr id="0" name=""/>
        <dsp:cNvSpPr/>
      </dsp:nvSpPr>
      <dsp:spPr>
        <a:xfrm>
          <a:off x="0" y="0"/>
          <a:ext cx="6847117" cy="1660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CoRDS never sells, rents or leases personal information</a:t>
          </a:r>
          <a:endParaRPr lang="en-US" sz="3300" kern="1200" dirty="0"/>
        </a:p>
      </dsp:txBody>
      <dsp:txXfrm>
        <a:off x="0" y="0"/>
        <a:ext cx="6847117" cy="1660071"/>
      </dsp:txXfrm>
    </dsp:sp>
    <dsp:sp modelId="{EFB26798-7296-42C0-BAE4-9066EA5897CF}">
      <dsp:nvSpPr>
        <dsp:cNvPr id="0" name=""/>
        <dsp:cNvSpPr/>
      </dsp:nvSpPr>
      <dsp:spPr>
        <a:xfrm>
          <a:off x="0" y="1660071"/>
          <a:ext cx="684711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39960D-928A-46C6-BB08-63FE8B83F6B4}">
      <dsp:nvSpPr>
        <dsp:cNvPr id="0" name=""/>
        <dsp:cNvSpPr/>
      </dsp:nvSpPr>
      <dsp:spPr>
        <a:xfrm>
          <a:off x="0" y="1660071"/>
          <a:ext cx="6847117" cy="1660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Information in CoRDS remains there unless consent to share is provided by the participant</a:t>
          </a:r>
          <a:endParaRPr lang="en-US" sz="3300" kern="1200"/>
        </a:p>
      </dsp:txBody>
      <dsp:txXfrm>
        <a:off x="0" y="1660071"/>
        <a:ext cx="6847117" cy="1660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6C09A-BEC5-4076-8B8B-30E734426360}">
      <dsp:nvSpPr>
        <dsp:cNvPr id="0" name=""/>
        <dsp:cNvSpPr/>
      </dsp:nvSpPr>
      <dsp:spPr>
        <a:xfrm>
          <a:off x="0" y="0"/>
          <a:ext cx="684711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38606-5A71-45BB-B7EC-6F82FFB2D760}">
      <dsp:nvSpPr>
        <dsp:cNvPr id="0" name=""/>
        <dsp:cNvSpPr/>
      </dsp:nvSpPr>
      <dsp:spPr>
        <a:xfrm>
          <a:off x="0" y="0"/>
          <a:ext cx="6847117" cy="1660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New discoveries are made based on the information contained in the natural history of a disease</a:t>
          </a:r>
          <a:endParaRPr lang="en-US" sz="2600" kern="1200"/>
        </a:p>
      </dsp:txBody>
      <dsp:txXfrm>
        <a:off x="0" y="0"/>
        <a:ext cx="6847117" cy="1660071"/>
      </dsp:txXfrm>
    </dsp:sp>
    <dsp:sp modelId="{6239E695-E3DB-40A4-998D-6A6EDBF5A409}">
      <dsp:nvSpPr>
        <dsp:cNvPr id="0" name=""/>
        <dsp:cNvSpPr/>
      </dsp:nvSpPr>
      <dsp:spPr>
        <a:xfrm>
          <a:off x="0" y="1660071"/>
          <a:ext cx="684711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92D3A-DF2A-4BC9-933A-34BA9BBB6318}">
      <dsp:nvSpPr>
        <dsp:cNvPr id="0" name=""/>
        <dsp:cNvSpPr/>
      </dsp:nvSpPr>
      <dsp:spPr>
        <a:xfrm>
          <a:off x="0" y="1660071"/>
          <a:ext cx="6847117" cy="1660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Patients own their stories. By sharing each story, scientists and  doctors learn more about how to approach rare disease research and treatment.</a:t>
          </a:r>
          <a:endParaRPr lang="en-US" sz="2600" kern="1200"/>
        </a:p>
      </dsp:txBody>
      <dsp:txXfrm>
        <a:off x="0" y="1660071"/>
        <a:ext cx="6847117" cy="166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A33E7-35C6-4D91-B9F0-AB12F209B54F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FB784-CB32-4849-A6CB-BA2EBB34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B784-CB32-4849-A6CB-BA2EBB34DB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3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A2C7A-B402-4C3F-AC54-EC2F28C7BF6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61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A2C7A-B402-4C3F-AC54-EC2F28C7BF6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3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A2C7A-B402-4C3F-AC54-EC2F28C7BF6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7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E539-C39F-9C4C-A4D9-18C9A137F5D3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C6B-50CB-2143-AD1F-1A36BD040861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046-E948-354A-8124-B6143529D78F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7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82C-C792-0C44-9A69-320880EC1D2D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E1F1-2CA0-A948-9A19-1FB0909EFEA7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8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82D2-196C-FA4D-91AC-DED861F1AB09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016F-B6A1-9F44-940A-179FB5FBFF53}" type="datetime1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9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B63B-4749-B74A-945A-338C1BA17E96}" type="datetime1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9964-5697-8E4B-9B73-AE98370736DB}" type="datetime1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Alström Syndrome UK Family Conference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5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2259E5-2769-5F44-B2D6-CA3FDBA1DD8C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Alström Syndrome UK Family Conference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8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8DFC-64D0-5D40-9851-28834501AFC9}" type="datetime1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Alström Syndrome UK Family Conference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6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033D09-4C42-7244-9A97-F0F4DAD6AB97}" type="datetime1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Alström Syndrome UK Family Conference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1087D9-B7E3-4A9E-95DA-4D459B9E8A9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xperiments" TargetMode="External"/><Relationship Id="rId2" Type="http://schemas.openxmlformats.org/officeDocument/2006/relationships/image" Target="../media/image16.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health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ctor-medic-practitioner-family-1294848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xpassion.com/blog/usability-data-collec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roll-hd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194560"/>
            <a:ext cx="10058400" cy="143255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9200" b="1" dirty="0">
                <a:solidFill>
                  <a:srgbClr val="FF9300"/>
                </a:solidFill>
                <a:cs typeface="Arial" panose="020B0604020202020204" pitchFamily="34" charset="0"/>
              </a:rPr>
              <a:t>Where are we now and how can we learn more?</a:t>
            </a:r>
          </a:p>
          <a:p>
            <a:pPr marL="0" indent="0" algn="ctr">
              <a:buNone/>
            </a:pPr>
            <a:r>
              <a:rPr lang="en-US" sz="16000" b="1" dirty="0">
                <a:solidFill>
                  <a:srgbClr val="00B050"/>
                </a:solidFill>
                <a:cs typeface="Arial" panose="020B0604020202020204" pitchFamily="34" charset="0"/>
              </a:rPr>
              <a:t>An introduction to improving our understanding of AS </a:t>
            </a:r>
            <a:endParaRPr lang="en-GB" sz="160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2800" dirty="0">
                <a:cs typeface="Arial" panose="020B0604020202020204" pitchFamily="34" charset="0"/>
              </a:rPr>
              <a:t>Liz Loughery, Patient Registries Project Manager Alström Syndrome UK</a:t>
            </a:r>
            <a:endParaRPr lang="en-GB" sz="12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6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76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76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6400" dirty="0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9326" y="6492875"/>
            <a:ext cx="6714308" cy="365125"/>
          </a:xfrm>
        </p:spPr>
        <p:txBody>
          <a:bodyPr/>
          <a:lstStyle/>
          <a:p>
            <a:r>
              <a:rPr lang="en-GB" sz="1400" dirty="0"/>
              <a:t>Alström Syndrome UK Family Conference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4" y="358589"/>
            <a:ext cx="3851311" cy="1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8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032F-7310-4E05-B0EA-9ACC776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2. Support clinical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014EB-856F-48F2-8387-AFEC5CED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Support patient recruitment for clinical trials</a:t>
            </a:r>
          </a:p>
          <a:p>
            <a:r>
              <a:rPr lang="en-US" dirty="0"/>
              <a:t>Enable support for clinical research – having a patient registry can raise the profile of a rare disease and awareness amongst researchers. </a:t>
            </a:r>
          </a:p>
          <a:p>
            <a:r>
              <a:rPr lang="en-US" dirty="0"/>
              <a:t>Researchers can analyse the data to inform research projects.</a:t>
            </a:r>
            <a:endParaRPr lang="en-GB" dirty="0"/>
          </a:p>
        </p:txBody>
      </p:sp>
      <p:pic>
        <p:nvPicPr>
          <p:cNvPr id="10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B52219-E441-4539-8459-C3067AC1B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94" r="14297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6814-A011-4399-B9D8-861F220B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3. Support Health and 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3EEA-3BD6-443F-9DF4-032B75D0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2400" dirty="0"/>
              <a:t>Patient registries can improve health and social care planning – understanding trends within a specific disease community can help evidence patient needs and decide how specialist clinics and services should be run. </a:t>
            </a:r>
          </a:p>
          <a:p>
            <a:endParaRPr lang="en-GB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9EA22-7B6F-4B09-8789-6ED4C1F24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56" r="6529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7903-72CC-42E2-9BD9-9C721940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4 .Enable you to HAVE YOUR SAY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9635-4365-4176-AB60-E97E06147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GB" sz="2400" dirty="0"/>
              <a:t>For a registry to collect useful information it is vital that it is shaped by the patient voice.</a:t>
            </a:r>
          </a:p>
          <a:p>
            <a:r>
              <a:rPr lang="en-US" sz="2400" dirty="0"/>
              <a:t>A registry gives patients the opportunity to be counted and to contribute to research.</a:t>
            </a:r>
          </a:p>
          <a:p>
            <a:r>
              <a:rPr lang="en-US" sz="2400" dirty="0"/>
              <a:t>A registry can help patients understand more about their health and how they may differ from the average patient – this can help people plan their lives around their condition.</a:t>
            </a:r>
          </a:p>
          <a:p>
            <a:endParaRPr lang="en-GB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ACDF876-87AC-4666-B668-BDF67796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0570" y="2096026"/>
            <a:ext cx="3135109" cy="31115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162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rgbClr val="404040"/>
                </a:solidFill>
              </a:rPr>
              <a:t>Why is this information important for us?</a:t>
            </a:r>
          </a:p>
        </p:txBody>
      </p:sp>
      <p:pic>
        <p:nvPicPr>
          <p:cNvPr id="48" name="Graphic 47" descr="Questions">
            <a:extLst>
              <a:ext uri="{FF2B5EF4-FFF2-40B4-BE49-F238E27FC236}">
                <a16:creationId xmlns:a16="http://schemas.microsoft.com/office/drawing/2014/main" id="{27FA1B18-D7CD-4ADB-8450-602E0D19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1824" y="1951672"/>
            <a:ext cx="3877628" cy="38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1A02-8B60-4428-9F4C-4C09566C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An Alström Syndrome UK Patient Registry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0E33D6DB-87C6-495C-9546-14DF9992C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3647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58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3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35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37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1" name="Rectangle 39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A1A02-8B60-4428-9F4C-4C09566C4A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6" y="642257"/>
            <a:ext cx="3417677" cy="522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How does CoRDS work?</a:t>
            </a:r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6714BE43-39DB-44BC-AF79-86C5A4BF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2" y="4537712"/>
            <a:ext cx="6847117" cy="992831"/>
          </a:xfrm>
          <a:prstGeom prst="rect">
            <a:avLst/>
          </a:prstGeom>
        </p:spPr>
      </p:pic>
      <p:sp>
        <p:nvSpPr>
          <p:cNvPr id="1032" name="Rectangle 41">
            <a:extLst>
              <a:ext uri="{FF2B5EF4-FFF2-40B4-BE49-F238E27FC236}">
                <a16:creationId xmlns:a16="http://schemas.microsoft.com/office/drawing/2014/main" id="{E75DDEB2-8C7E-4057-BACC-E31322D8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17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43">
            <a:extLst>
              <a:ext uri="{FF2B5EF4-FFF2-40B4-BE49-F238E27FC236}">
                <a16:creationId xmlns:a16="http://schemas.microsoft.com/office/drawing/2014/main" id="{7318A5EE-3B62-4E05-A9DD-88EB7DD6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C6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0E33D6DB-87C6-495C-9546-14DF9992C78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9051968"/>
              </p:ext>
            </p:extLst>
          </p:nvPr>
        </p:nvGraphicFramePr>
        <p:xfrm>
          <a:off x="4713512" y="642257"/>
          <a:ext cx="6847117" cy="332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755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A1A02-8B60-4428-9F4C-4C09566C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en-GB" dirty="0"/>
              <a:t>Is your information safe?</a:t>
            </a:r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6714BE43-39DB-44BC-AF79-86C5A4BF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2" y="4537712"/>
            <a:ext cx="6847117" cy="9928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75DDEB2-8C7E-4057-BACC-E31322D8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17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18A5EE-3B62-4E05-A9DD-88EB7DD6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C6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0E33D6DB-87C6-495C-9546-14DF9992C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21123"/>
              </p:ext>
            </p:extLst>
          </p:nvPr>
        </p:nvGraphicFramePr>
        <p:xfrm>
          <a:off x="4713512" y="642257"/>
          <a:ext cx="6847117" cy="332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70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26B0-CADD-49BE-AAD2-D59068D8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CoRDS data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EE93-ABD4-416D-8128-ABC7E01B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Researchers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Sanford’s Scientific Review Committee may share anonymised patient data with researchers</a:t>
            </a:r>
          </a:p>
          <a:p>
            <a:r>
              <a:rPr lang="en-GB" sz="2400" dirty="0"/>
              <a:t>Patient Advocacy Groups (i.e. ASUK)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Can use data for non research purposes such as for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Only after Participant has given consent to share</a:t>
            </a:r>
          </a:p>
          <a:p>
            <a:r>
              <a:rPr lang="en-GB" sz="2400" dirty="0"/>
              <a:t>Pharma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Industry can notify CoRDS of disease specific trials. CoRDS will then direct participants to the appropriate contact if they are interested in learning more about a clinical study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00F03-38FA-47B4-995D-35EC41D6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ASUK AGM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BB62A-E671-4D26-BB12-7675B785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:a16="http://schemas.microsoft.com/office/drawing/2014/main" id="{B9B30D20-619D-43FD-B6C7-8AA7619D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37" y="5140154"/>
            <a:ext cx="6847117" cy="9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2B28-E8E3-471E-80DA-EA63CA78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Rare disease patients as CoRDS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96FA-D502-480B-A358-53DE3B49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109625"/>
            <a:ext cx="10058400" cy="4023360"/>
          </a:xfrm>
        </p:spPr>
        <p:txBody>
          <a:bodyPr/>
          <a:lstStyle/>
          <a:p>
            <a:r>
              <a:rPr lang="en-GB" sz="2400" dirty="0"/>
              <a:t>Many of the world’s experts in rare disease are the patients and families themselves!</a:t>
            </a:r>
          </a:p>
          <a:p>
            <a:r>
              <a:rPr lang="en-GB" sz="2400" dirty="0"/>
              <a:t>In order to study the natural progression of a disease it is important that participants update their information and quickly as their conditions change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27023-46CD-4788-B29D-02793D84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ASUK AGM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DE3E-1846-4F57-8674-484DABD7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3BEFC0DE-5EAD-42AB-9463-BF861537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37" y="5140154"/>
            <a:ext cx="6847117" cy="9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8E8EA-1FD0-44B3-8103-2F0F0E971E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6" y="642257"/>
            <a:ext cx="3417677" cy="522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CoRDS raises awareness and educates</a:t>
            </a:r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434F480C-7FC3-40F8-BBB8-4C1616B7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12" y="4537712"/>
            <a:ext cx="6847117" cy="9928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5DDEB2-8C7E-4057-BACC-E31322D8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17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8A5EE-3B62-4E05-A9DD-88EB7DD6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C6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64C93-1F0A-4008-BBA1-DC29D29B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ASUK AGM 2017-2018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17E97-1EA0-48D0-9734-96ACC12F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39DF00D-5A0E-429A-976D-DFD457D80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826672"/>
              </p:ext>
            </p:extLst>
          </p:nvPr>
        </p:nvGraphicFramePr>
        <p:xfrm>
          <a:off x="4713512" y="642257"/>
          <a:ext cx="6847117" cy="332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95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patient registry?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2BA74-35CB-44A1-854C-FCFC2A175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why is it important for Alström syndrome?</a:t>
            </a:r>
          </a:p>
        </p:txBody>
      </p:sp>
    </p:spTree>
    <p:extLst>
      <p:ext uri="{BB962C8B-B14F-4D97-AF65-F5344CB8AC3E}">
        <p14:creationId xmlns:p14="http://schemas.microsoft.com/office/powerpoint/2010/main" val="115431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pic>
        <p:nvPicPr>
          <p:cNvPr id="48" name="Graphic 47" descr="Questions">
            <a:extLst>
              <a:ext uri="{FF2B5EF4-FFF2-40B4-BE49-F238E27FC236}">
                <a16:creationId xmlns:a16="http://schemas.microsoft.com/office/drawing/2014/main" id="{27FA1B18-D7CD-4ADB-8450-602E0D19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2A96-71F7-4F9B-8BD0-45CFF427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09056"/>
            <a:ext cx="6275667" cy="363988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1172" y="1704118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 patient registry is a database that collects information about people who are affected by a particular condition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11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7038FFB9-DFD2-4CE1-91BA-4A701AB28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98"/>
          <a:stretch/>
        </p:blipFill>
        <p:spPr>
          <a:xfrm>
            <a:off x="633999" y="1901107"/>
            <a:ext cx="6275667" cy="3055787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type of information do they collect?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48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BB2128-BA88-4250-A717-C307856078B2}"/>
              </a:ext>
            </a:extLst>
          </p:cNvPr>
          <p:cNvSpPr txBox="1">
            <a:spLocks/>
          </p:cNvSpPr>
          <p:nvPr/>
        </p:nvSpPr>
        <p:spPr>
          <a:xfrm>
            <a:off x="5294856" y="4082460"/>
            <a:ext cx="6276975" cy="1292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endParaRPr lang="en-US" sz="80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0ACF19-9073-45C0-86DC-D4A227F6F974}"/>
              </a:ext>
            </a:extLst>
          </p:cNvPr>
          <p:cNvSpPr txBox="1">
            <a:spLocks/>
          </p:cNvSpPr>
          <p:nvPr/>
        </p:nvSpPr>
        <p:spPr>
          <a:xfrm>
            <a:off x="563260" y="4344024"/>
            <a:ext cx="6996699" cy="2940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endParaRPr lang="en-US" sz="5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AutoNum type="arabicPeriod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Clinical history</a:t>
            </a: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AutoNum type="arabicPeriod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Medical Care</a:t>
            </a: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AutoNum type="arabicPeriod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Diagnostic tests</a:t>
            </a: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AutoNum type="arabicPeriod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Genetics</a:t>
            </a:r>
          </a:p>
          <a:p>
            <a:pPr marL="201168" lvl="1" indent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6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24697-818D-40DF-834E-A0BB63DE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43" y="260967"/>
            <a:ext cx="1464150" cy="1222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F75E5-B81D-4A9A-9CAB-A9B6E3F0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652" y="1736971"/>
            <a:ext cx="1799132" cy="1337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1448F-C1D2-4831-837B-FB0D54059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13" y="3328432"/>
            <a:ext cx="2373810" cy="1337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74C78-C038-4F6E-A94C-C065F5CC0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616" y="5093625"/>
            <a:ext cx="1699168" cy="1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9E8869-9C81-448D-A9F2-0BECD00C1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6" t="38727" r="27499" b="23574"/>
          <a:stretch/>
        </p:blipFill>
        <p:spPr>
          <a:xfrm>
            <a:off x="3435074" y="3677604"/>
            <a:ext cx="5190071" cy="23260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6BE49B-F12B-4D44-8B1E-B8A5FA2CF040}"/>
              </a:ext>
            </a:extLst>
          </p:cNvPr>
          <p:cNvSpPr txBox="1">
            <a:spLocks/>
          </p:cNvSpPr>
          <p:nvPr/>
        </p:nvSpPr>
        <p:spPr>
          <a:xfrm>
            <a:off x="336979" y="3494161"/>
            <a:ext cx="11518042" cy="2940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endParaRPr lang="en-US" sz="5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Font typeface="+mj-lt"/>
              <a:buAutoNum type="arabicPeriod" startAt="5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Patient demographics </a:t>
            </a:r>
          </a:p>
          <a:p>
            <a:pPr marL="201168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i="1" spc="-5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i.e</a:t>
            </a:r>
            <a:r>
              <a:rPr lang="en-US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date of birth, gender, birth year, gender, country, postal code, ethnicity)</a:t>
            </a:r>
          </a:p>
          <a:p>
            <a:pPr marL="1115568" lvl="1" indent="-914400">
              <a:lnSpc>
                <a:spcPct val="200000"/>
              </a:lnSpc>
              <a:spcBef>
                <a:spcPct val="0"/>
              </a:spcBef>
              <a:buFont typeface="+mj-lt"/>
              <a:buAutoNum type="arabicPeriod" startAt="6"/>
            </a:pPr>
            <a:r>
              <a:rPr lang="en-US" sz="54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Lifestyle and health outcomes</a:t>
            </a:r>
          </a:p>
          <a:p>
            <a:pPr marL="201168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i="1" spc="-5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i.e</a:t>
            </a:r>
            <a:r>
              <a:rPr lang="en-US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amount of exercise, diet &amp; nutrition, alcohol etc)</a:t>
            </a:r>
          </a:p>
          <a:p>
            <a:pPr marL="201168" lvl="1" indent="0">
              <a:lnSpc>
                <a:spcPct val="200000"/>
              </a:lnSpc>
              <a:spcBef>
                <a:spcPct val="0"/>
              </a:spcBef>
              <a:buNone/>
            </a:pPr>
            <a:endParaRPr lang="en-US" sz="5400" i="1" spc="-5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  <a:p>
            <a:pPr marL="201168" lvl="1" indent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600" i="1" spc="-5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91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142E0-9696-4927-A274-52FC933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835491" cy="5055904"/>
          </a:xfrm>
        </p:spPr>
        <p:txBody>
          <a:bodyPr anchor="ctr">
            <a:normAutofit/>
          </a:bodyPr>
          <a:lstStyle/>
          <a:p>
            <a:r>
              <a:rPr lang="en-GB" dirty="0"/>
              <a:t>Why are patient registries useful?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BE8F137-7BA2-478A-A2CD-5FC86700D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9086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10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DCEE-CF26-4ED8-A35F-829A184F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rgbClr val="404040"/>
                </a:solidFill>
              </a:rPr>
              <a:t>What can patient registries do?</a:t>
            </a:r>
          </a:p>
        </p:txBody>
      </p:sp>
    </p:spTree>
    <p:extLst>
      <p:ext uri="{BB962C8B-B14F-4D97-AF65-F5344CB8AC3E}">
        <p14:creationId xmlns:p14="http://schemas.microsoft.com/office/powerpoint/2010/main" val="12350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1FC2-9757-45B0-AF18-6E5163FA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1. Improve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018D-6611-488A-9DC3-9B595D01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2400" dirty="0"/>
              <a:t>Patient registries help health professionals to understand a disease more fully which can enable new and improved treatments to be developed</a:t>
            </a:r>
          </a:p>
          <a:p>
            <a:r>
              <a:rPr lang="en-US" sz="2400" dirty="0"/>
              <a:t>They also help provide a better understanding of the how a disease progresses (also know as a disease natural history)</a:t>
            </a:r>
            <a:endParaRPr lang="en-US" dirty="0"/>
          </a:p>
          <a:p>
            <a:endParaRPr lang="en-GB" dirty="0"/>
          </a:p>
        </p:txBody>
      </p:sp>
      <p:pic>
        <p:nvPicPr>
          <p:cNvPr id="25" name="Picture 24" descr="A group of people walking up a hill&#10;&#10;Description automatically generated">
            <a:extLst>
              <a:ext uri="{FF2B5EF4-FFF2-40B4-BE49-F238E27FC236}">
                <a16:creationId xmlns:a16="http://schemas.microsoft.com/office/drawing/2014/main" id="{78D4726F-63CF-42F3-8A18-120D693C6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39" r="29088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804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192CA1AA29948A6017DDCE47CF9D2" ma:contentTypeVersion="10" ma:contentTypeDescription="Create a new document." ma:contentTypeScope="" ma:versionID="8bae0c2de5db00cd2e1e11e65344ef5e">
  <xsd:schema xmlns:xsd="http://www.w3.org/2001/XMLSchema" xmlns:xs="http://www.w3.org/2001/XMLSchema" xmlns:p="http://schemas.microsoft.com/office/2006/metadata/properties" xmlns:ns2="a12b7d82-05f2-49ec-ba39-9cbb1fc7f484" xmlns:ns3="a9f82ae6-e757-426e-bd98-cd0f0512b60a" targetNamespace="http://schemas.microsoft.com/office/2006/metadata/properties" ma:root="true" ma:fieldsID="acf6f9b7cbb7baccdf960760b5213041" ns2:_="" ns3:_="">
    <xsd:import namespace="a12b7d82-05f2-49ec-ba39-9cbb1fc7f484"/>
    <xsd:import namespace="a9f82ae6-e757-426e-bd98-cd0f0512b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b7d82-05f2-49ec-ba39-9cbb1fc7f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82ae6-e757-426e-bd98-cd0f0512b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0E959D-3052-4133-8E1F-A41893008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2b7d82-05f2-49ec-ba39-9cbb1fc7f484"/>
    <ds:schemaRef ds:uri="a9f82ae6-e757-426e-bd98-cd0f0512b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B544A-DF0B-4505-A429-3490F4BE0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5B02B4-FDB2-4210-8303-02D4450C41CC}">
  <ds:schemaRefs>
    <ds:schemaRef ds:uri="http://purl.org/dc/terms/"/>
    <ds:schemaRef ds:uri="http://schemas.microsoft.com/office/infopath/2007/PartnerControls"/>
    <ds:schemaRef ds:uri="a9f82ae6-e757-426e-bd98-cd0f0512b60a"/>
    <ds:schemaRef ds:uri="a12b7d82-05f2-49ec-ba39-9cbb1fc7f484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772</Words>
  <Application>Microsoft Office PowerPoint</Application>
  <PresentationFormat>Widescreen</PresentationFormat>
  <Paragraphs>82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PowerPoint Presentation</vt:lpstr>
      <vt:lpstr>What is a patient registry?</vt:lpstr>
      <vt:lpstr>A patient registry is a database that collects information about people who are affected by a particular condition </vt:lpstr>
      <vt:lpstr>What type of information do they collect?</vt:lpstr>
      <vt:lpstr>PowerPoint Presentation</vt:lpstr>
      <vt:lpstr>PowerPoint Presentation</vt:lpstr>
      <vt:lpstr>Why are patient registries useful?</vt:lpstr>
      <vt:lpstr>What can patient registries do?</vt:lpstr>
      <vt:lpstr>1. Improve understanding</vt:lpstr>
      <vt:lpstr>2. Support clinical research</vt:lpstr>
      <vt:lpstr>3. Support Health and Social Care</vt:lpstr>
      <vt:lpstr>4 .Enable you to HAVE YOUR SAY</vt:lpstr>
      <vt:lpstr>Why is this information important for us?</vt:lpstr>
      <vt:lpstr>An Alström Syndrome UK Patient Registry</vt:lpstr>
      <vt:lpstr>How does CoRDS work?</vt:lpstr>
      <vt:lpstr>Is your information safe?</vt:lpstr>
      <vt:lpstr>How is CoRDS data used?</vt:lpstr>
      <vt:lpstr>Rare disease patients as CoRDS participants</vt:lpstr>
      <vt:lpstr>CoRDS raises awareness and educates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Alström Syndrome UK</dc:title>
  <dc:creator>Liz Loughery</dc:creator>
  <cp:lastModifiedBy>Catherine Lewis</cp:lastModifiedBy>
  <cp:revision>23</cp:revision>
  <dcterms:created xsi:type="dcterms:W3CDTF">2019-10-17T12:25:46Z</dcterms:created>
  <dcterms:modified xsi:type="dcterms:W3CDTF">2020-01-16T17:47:16Z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0x010100EF0192CA1AA29948A6017DDCE47CF9D2</vt:lpwstr>
  </property>
</Properties>
</file>